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7" r:id="rId3"/>
  </p:sldMasterIdLst>
  <p:notesMasterIdLst>
    <p:notesMasterId r:id="rId24"/>
  </p:notesMasterIdLst>
  <p:sldIdLst>
    <p:sldId id="2695" r:id="rId4"/>
    <p:sldId id="2693" r:id="rId5"/>
    <p:sldId id="898" r:id="rId6"/>
    <p:sldId id="2706" r:id="rId7"/>
    <p:sldId id="2694" r:id="rId8"/>
    <p:sldId id="2698" r:id="rId9"/>
    <p:sldId id="566" r:id="rId10"/>
    <p:sldId id="2699" r:id="rId11"/>
    <p:sldId id="2431" r:id="rId12"/>
    <p:sldId id="2672" r:id="rId13"/>
    <p:sldId id="2435" r:id="rId14"/>
    <p:sldId id="2750" r:id="rId15"/>
    <p:sldId id="1909" r:id="rId16"/>
    <p:sldId id="2447" r:id="rId17"/>
    <p:sldId id="2446" r:id="rId18"/>
    <p:sldId id="2684" r:id="rId19"/>
    <p:sldId id="2746" r:id="rId20"/>
    <p:sldId id="2757" r:id="rId21"/>
    <p:sldId id="2677" r:id="rId22"/>
    <p:sldId id="604" r:id="rId23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000066"/>
    <a:srgbClr val="B7ECEF"/>
    <a:srgbClr val="B8F103"/>
    <a:srgbClr val="04F0A1"/>
    <a:srgbClr val="FF99FF"/>
    <a:srgbClr val="0000CC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B9B909E-54F2-4433-AC7E-583351707DBE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B1B0186-76B8-4D26-9C74-774E54A8F5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616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62999-9A44-4DA3-8568-6E7FF4FEFC4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82600" y="1279525"/>
            <a:ext cx="6138863" cy="34544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31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6643E-9EDD-4737-A0CD-43C5C3A3ACE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FE94-AD47-4DB1-9933-9BCD4A2AA7EA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4581A-89CA-4DB4-8E40-7090FD8C8B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B698-A94D-46D5-8B14-64606B334B94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408F-9DC3-4ED6-B7AA-8363BA3895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10B6085-5766-4A63-8386-2ECFE3D4E0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8DE5B3-2E14-4C6A-BFDC-10B848BB32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 wrap="square" lIns="106985" tIns="53492" rIns="106985" bIns="53492" numCol="1"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noProof="1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 wrap="square" lIns="106985" tIns="53492" rIns="106985" bIns="53492" numCol="1"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noProof="1" smtClean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 wrap="square" lIns="106985" tIns="53492" rIns="106985" bIns="53492" numCol="1" anchorCtr="0" compatLnSpc="1"/>
          <a:lstStyle>
            <a:lvl1pPr>
              <a:defRPr sz="1400" noProof="1" dirty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7D3921-EE25-4ABC-9FB0-A22E5DE9B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dirty="0" smtClean="0">
                  <a:solidFill>
                    <a:srgbClr val="C00000"/>
                  </a:solidFill>
                  <a:latin typeface="黑体" panose="02010609060101010101" charset="-122"/>
                </a:rPr>
                <a:t>巩固统一的措施</a:t>
              </a:r>
            </a:p>
          </p:txBody>
        </p:sp>
        <p:sp>
          <p:nvSpPr>
            <p:cNvPr id="4" name="Freeform 5"/>
            <p:cNvSpPr/>
            <p:nvPr/>
          </p:nvSpPr>
          <p:spPr>
            <a:xfrm>
              <a:off x="3519583" y="1413210"/>
              <a:ext cx="2104833" cy="3271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noProof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noProof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 sz="1400" noProof="1" dirty="0">
                <a:latin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F75E2C2B-B57C-4CF0-91D0-B26A9CCF4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287713" y="333375"/>
            <a:ext cx="5807075" cy="881063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smtClean="0">
                  <a:solidFill>
                    <a:srgbClr val="C00000"/>
                  </a:solidFill>
                  <a:latin typeface="黑体" panose="02010609060101010101" charset="-122"/>
                </a:rPr>
                <a:t>合作探究</a:t>
              </a: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519583" y="1413210"/>
              <a:ext cx="2104833" cy="327136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5360" y="260648"/>
            <a:ext cx="11521280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398463"/>
            <a:ext cx="1066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357" y="2132856"/>
            <a:ext cx="12269955" cy="468052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/>
          <p:nvPr userDrawn="1"/>
        </p:nvGrpSpPr>
        <p:grpSpPr bwMode="auto">
          <a:xfrm>
            <a:off x="4173538" y="169863"/>
            <a:ext cx="4037012" cy="1512887"/>
            <a:chOff x="3101160" y="836712"/>
            <a:chExt cx="3026945" cy="1512168"/>
          </a:xfrm>
        </p:grpSpPr>
        <p:pic>
          <p:nvPicPr>
            <p:cNvPr id="3" name="图片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01160" y="836712"/>
              <a:ext cx="3026945" cy="1512168"/>
            </a:xfrm>
            <a:prstGeom prst="rect">
              <a:avLst/>
            </a:prstGeom>
          </p:spPr>
        </p:pic>
        <p:sp>
          <p:nvSpPr>
            <p:cNvPr id="4" name="文本框 29"/>
            <p:cNvSpPr txBox="1">
              <a:spLocks noChangeArrowheads="1"/>
            </p:cNvSpPr>
            <p:nvPr/>
          </p:nvSpPr>
          <p:spPr bwMode="auto">
            <a:xfrm>
              <a:off x="3571330" y="1323842"/>
              <a:ext cx="2086605" cy="558534"/>
            </a:xfrm>
            <a:prstGeom prst="rect">
              <a:avLst/>
            </a:prstGeom>
            <a:noFill/>
            <a:ln>
              <a:noFill/>
            </a:ln>
          </p:spPr>
          <p:txBody>
            <a:bodyPr tIns="36000" bIns="36000" anchor="ctr">
              <a:spAutoFit/>
            </a:bodyPr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dist" eaLnBrk="0" hangingPunct="0">
                <a:lnSpc>
                  <a:spcPct val="100000"/>
                </a:lnSpc>
                <a:defRPr/>
              </a:pPr>
              <a:r>
                <a:rPr lang="zh-CN" altLang="en-US" sz="3200" smtClean="0">
                  <a:latin typeface="黑体" panose="02010609060101010101" charset="-122"/>
                </a:rPr>
                <a:t>新课导入</a:t>
              </a: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dirty="0" smtClean="0">
                  <a:solidFill>
                    <a:srgbClr val="C00000"/>
                  </a:solidFill>
                  <a:latin typeface="黑体" panose="02010609060101010101" charset="-122"/>
                </a:rPr>
                <a:t>秦灭六国</a:t>
              </a: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519583" y="1413210"/>
              <a:ext cx="2104833" cy="327136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162B-DF4C-452B-B3FC-482D46E6A6B6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2CEE-DAA2-4018-9CDC-AC15B111E7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dirty="0" smtClean="0">
                  <a:solidFill>
                    <a:srgbClr val="C00000"/>
                  </a:solidFill>
                  <a:latin typeface="黑体" panose="02010609060101010101" charset="-122"/>
                </a:rPr>
                <a:t>确立中央集权制度</a:t>
              </a: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519583" y="1413210"/>
              <a:ext cx="2104833" cy="327136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dirty="0" smtClean="0">
                  <a:solidFill>
                    <a:srgbClr val="C00000"/>
                  </a:solidFill>
                  <a:latin typeface="黑体" panose="02010609060101010101" charset="-122"/>
                </a:rPr>
                <a:t>巩固统一的措施</a:t>
              </a: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519583" y="1413210"/>
              <a:ext cx="2104833" cy="327136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287713" y="333375"/>
            <a:ext cx="5807075" cy="881063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smtClean="0">
                  <a:solidFill>
                    <a:srgbClr val="C00000"/>
                  </a:solidFill>
                  <a:latin typeface="黑体" panose="02010609060101010101" charset="-122"/>
                </a:rPr>
                <a:t>合作探究</a:t>
              </a: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519583" y="1413210"/>
              <a:ext cx="2104833" cy="327136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3287713" y="620713"/>
            <a:ext cx="5807075" cy="881062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smtClean="0">
                  <a:solidFill>
                    <a:srgbClr val="C00000"/>
                  </a:solidFill>
                  <a:latin typeface="黑体" panose="02010609060101010101" charset="-122"/>
                </a:rPr>
                <a:t>课堂小结</a:t>
              </a: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519583" y="1413210"/>
              <a:ext cx="2104833" cy="327136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448050" y="404813"/>
            <a:ext cx="5391150" cy="962025"/>
            <a:chOff x="2586038" y="765175"/>
            <a:chExt cx="4043362" cy="962025"/>
          </a:xfrm>
        </p:grpSpPr>
        <p:sp>
          <p:nvSpPr>
            <p:cNvPr id="3" name="Freeform 5"/>
            <p:cNvSpPr/>
            <p:nvPr/>
          </p:nvSpPr>
          <p:spPr bwMode="auto">
            <a:xfrm>
              <a:off x="3700463" y="1412875"/>
              <a:ext cx="1744266" cy="314325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3239691" y="765175"/>
              <a:ext cx="266461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600" smtClean="0">
                  <a:solidFill>
                    <a:srgbClr val="C00000"/>
                  </a:solidFill>
                  <a:latin typeface="黑体" panose="02010609060101010101" charset="-122"/>
                </a:rPr>
                <a:t>当堂达标</a:t>
              </a:r>
            </a:p>
          </p:txBody>
        </p:sp>
        <p:cxnSp>
          <p:nvCxnSpPr>
            <p:cNvPr id="5" name="直接连接符 30"/>
            <p:cNvCxnSpPr>
              <a:cxnSpLocks noChangeShapeType="1"/>
            </p:cNvCxnSpPr>
            <p:nvPr/>
          </p:nvCxnSpPr>
          <p:spPr bwMode="auto">
            <a:xfrm>
              <a:off x="2586038" y="1268413"/>
              <a:ext cx="762000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miter lim="800000"/>
            </a:ln>
          </p:spPr>
        </p:cxnSp>
        <p:cxnSp>
          <p:nvCxnSpPr>
            <p:cNvPr id="6" name="直接连接符 32"/>
            <p:cNvCxnSpPr>
              <a:cxnSpLocks noChangeShapeType="1"/>
            </p:cNvCxnSpPr>
            <p:nvPr/>
          </p:nvCxnSpPr>
          <p:spPr bwMode="auto">
            <a:xfrm>
              <a:off x="5867400" y="1268413"/>
              <a:ext cx="762000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miter lim="800000"/>
            </a:ln>
          </p:spPr>
        </p:cxnSp>
      </p:grp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448050" y="404813"/>
            <a:ext cx="5391150" cy="962025"/>
            <a:chOff x="2586038" y="765175"/>
            <a:chExt cx="4043362" cy="962025"/>
          </a:xfrm>
        </p:grpSpPr>
        <p:sp>
          <p:nvSpPr>
            <p:cNvPr id="3" name="Freeform 5"/>
            <p:cNvSpPr/>
            <p:nvPr/>
          </p:nvSpPr>
          <p:spPr bwMode="auto">
            <a:xfrm>
              <a:off x="3700463" y="1412875"/>
              <a:ext cx="1744266" cy="314325"/>
            </a:xfrm>
            <a:custGeom>
              <a:avLst/>
              <a:gdLst>
                <a:gd name="T0" fmla="*/ 2147483646 w 1378"/>
                <a:gd name="T1" fmla="*/ 2147483646 h 248"/>
                <a:gd name="T2" fmla="*/ 2147483646 w 1378"/>
                <a:gd name="T3" fmla="*/ 2147483646 h 248"/>
                <a:gd name="T4" fmla="*/ 2147483646 w 1378"/>
                <a:gd name="T5" fmla="*/ 2147483646 h 248"/>
                <a:gd name="T6" fmla="*/ 2147483646 w 1378"/>
                <a:gd name="T7" fmla="*/ 2147483646 h 248"/>
                <a:gd name="T8" fmla="*/ 2147483646 w 1378"/>
                <a:gd name="T9" fmla="*/ 2147483646 h 248"/>
                <a:gd name="T10" fmla="*/ 2147483646 w 1378"/>
                <a:gd name="T11" fmla="*/ 2147483646 h 248"/>
                <a:gd name="T12" fmla="*/ 2147483646 w 1378"/>
                <a:gd name="T13" fmla="*/ 2147483646 h 248"/>
                <a:gd name="T14" fmla="*/ 2147483646 w 1378"/>
                <a:gd name="T15" fmla="*/ 2147483646 h 248"/>
                <a:gd name="T16" fmla="*/ 2147483646 w 1378"/>
                <a:gd name="T17" fmla="*/ 2147483646 h 248"/>
                <a:gd name="T18" fmla="*/ 2147483646 w 1378"/>
                <a:gd name="T19" fmla="*/ 2147483646 h 248"/>
                <a:gd name="T20" fmla="*/ 2147483646 w 1378"/>
                <a:gd name="T21" fmla="*/ 2147483646 h 248"/>
                <a:gd name="T22" fmla="*/ 2147483646 w 1378"/>
                <a:gd name="T23" fmla="*/ 2147483646 h 248"/>
                <a:gd name="T24" fmla="*/ 2147483646 w 1378"/>
                <a:gd name="T25" fmla="*/ 2147483646 h 248"/>
                <a:gd name="T26" fmla="*/ 2147483646 w 1378"/>
                <a:gd name="T27" fmla="*/ 2147483646 h 248"/>
                <a:gd name="T28" fmla="*/ 2147483646 w 1378"/>
                <a:gd name="T29" fmla="*/ 2147483646 h 248"/>
                <a:gd name="T30" fmla="*/ 2147483646 w 1378"/>
                <a:gd name="T31" fmla="*/ 2147483646 h 248"/>
                <a:gd name="T32" fmla="*/ 2147483646 w 1378"/>
                <a:gd name="T33" fmla="*/ 2147483646 h 248"/>
                <a:gd name="T34" fmla="*/ 2147483646 w 1378"/>
                <a:gd name="T35" fmla="*/ 2147483646 h 248"/>
                <a:gd name="T36" fmla="*/ 2147483646 w 1378"/>
                <a:gd name="T37" fmla="*/ 2147483646 h 248"/>
                <a:gd name="T38" fmla="*/ 2147483646 w 1378"/>
                <a:gd name="T39" fmla="*/ 2147483646 h 248"/>
                <a:gd name="T40" fmla="*/ 2147483646 w 1378"/>
                <a:gd name="T41" fmla="*/ 2147483646 h 248"/>
                <a:gd name="T42" fmla="*/ 2147483646 w 1378"/>
                <a:gd name="T43" fmla="*/ 2147483646 h 248"/>
                <a:gd name="T44" fmla="*/ 2147483646 w 1378"/>
                <a:gd name="T45" fmla="*/ 2147483646 h 248"/>
                <a:gd name="T46" fmla="*/ 2147483646 w 1378"/>
                <a:gd name="T47" fmla="*/ 2147483646 h 248"/>
                <a:gd name="T48" fmla="*/ 2147483646 w 1378"/>
                <a:gd name="T49" fmla="*/ 2147483646 h 248"/>
                <a:gd name="T50" fmla="*/ 2147483646 w 1378"/>
                <a:gd name="T51" fmla="*/ 2147483646 h 248"/>
                <a:gd name="T52" fmla="*/ 2147483646 w 1378"/>
                <a:gd name="T53" fmla="*/ 2147483646 h 248"/>
                <a:gd name="T54" fmla="*/ 2147483646 w 1378"/>
                <a:gd name="T55" fmla="*/ 2147483646 h 248"/>
                <a:gd name="T56" fmla="*/ 2147483646 w 1378"/>
                <a:gd name="T57" fmla="*/ 2147483646 h 248"/>
                <a:gd name="T58" fmla="*/ 0 w 1378"/>
                <a:gd name="T59" fmla="*/ 2147483646 h 248"/>
                <a:gd name="T60" fmla="*/ 2147483646 w 1378"/>
                <a:gd name="T61" fmla="*/ 2147483646 h 248"/>
                <a:gd name="T62" fmla="*/ 2147483646 w 1378"/>
                <a:gd name="T63" fmla="*/ 2147483646 h 248"/>
                <a:gd name="T64" fmla="*/ 2147483646 w 1378"/>
                <a:gd name="T65" fmla="*/ 2147483646 h 248"/>
                <a:gd name="T66" fmla="*/ 2147483646 w 1378"/>
                <a:gd name="T67" fmla="*/ 2147483646 h 248"/>
                <a:gd name="T68" fmla="*/ 2147483646 w 1378"/>
                <a:gd name="T69" fmla="*/ 2147483646 h 248"/>
                <a:gd name="T70" fmla="*/ 2147483646 w 1378"/>
                <a:gd name="T71" fmla="*/ 2147483646 h 248"/>
                <a:gd name="T72" fmla="*/ 2147483646 w 1378"/>
                <a:gd name="T73" fmla="*/ 2147483646 h 248"/>
                <a:gd name="T74" fmla="*/ 2147483646 w 1378"/>
                <a:gd name="T75" fmla="*/ 2147483646 h 248"/>
                <a:gd name="T76" fmla="*/ 2147483646 w 1378"/>
                <a:gd name="T77" fmla="*/ 2147483646 h 248"/>
                <a:gd name="T78" fmla="*/ 2147483646 w 1378"/>
                <a:gd name="T79" fmla="*/ 2147483646 h 248"/>
                <a:gd name="T80" fmla="*/ 2147483646 w 1378"/>
                <a:gd name="T81" fmla="*/ 2147483646 h 248"/>
                <a:gd name="T82" fmla="*/ 2147483646 w 1378"/>
                <a:gd name="T83" fmla="*/ 2147483646 h 248"/>
                <a:gd name="T84" fmla="*/ 2147483646 w 1378"/>
                <a:gd name="T85" fmla="*/ 2147483646 h 248"/>
                <a:gd name="T86" fmla="*/ 2147483646 w 1378"/>
                <a:gd name="T87" fmla="*/ 2147483646 h 248"/>
                <a:gd name="T88" fmla="*/ 2147483646 w 1378"/>
                <a:gd name="T89" fmla="*/ 2147483646 h 248"/>
                <a:gd name="T90" fmla="*/ 2147483646 w 1378"/>
                <a:gd name="T91" fmla="*/ 2147483646 h 248"/>
                <a:gd name="T92" fmla="*/ 2147483646 w 1378"/>
                <a:gd name="T93" fmla="*/ 2147483646 h 248"/>
                <a:gd name="T94" fmla="*/ 2147483646 w 1378"/>
                <a:gd name="T95" fmla="*/ 2147483646 h 248"/>
                <a:gd name="T96" fmla="*/ 2147483646 w 1378"/>
                <a:gd name="T97" fmla="*/ 2147483646 h 248"/>
                <a:gd name="T98" fmla="*/ 2147483646 w 1378"/>
                <a:gd name="T99" fmla="*/ 2147483646 h 248"/>
                <a:gd name="T100" fmla="*/ 2147483646 w 1378"/>
                <a:gd name="T101" fmla="*/ 2147483646 h 248"/>
                <a:gd name="T102" fmla="*/ 2147483646 w 1378"/>
                <a:gd name="T103" fmla="*/ 2147483646 h 248"/>
                <a:gd name="T104" fmla="*/ 2147483646 w 1378"/>
                <a:gd name="T105" fmla="*/ 2147483646 h 248"/>
                <a:gd name="T106" fmla="*/ 2147483646 w 1378"/>
                <a:gd name="T107" fmla="*/ 2147483646 h 248"/>
                <a:gd name="T108" fmla="*/ 2147483646 w 1378"/>
                <a:gd name="T109" fmla="*/ 2147483646 h 248"/>
                <a:gd name="T110" fmla="*/ 2147483646 w 1378"/>
                <a:gd name="T111" fmla="*/ 2147483646 h 248"/>
                <a:gd name="T112" fmla="*/ 2147483646 w 1378"/>
                <a:gd name="T113" fmla="*/ 2147483646 h 248"/>
                <a:gd name="T114" fmla="*/ 2147483646 w 1378"/>
                <a:gd name="T115" fmla="*/ 2147483646 h 248"/>
                <a:gd name="T116" fmla="*/ 2147483646 w 1378"/>
                <a:gd name="T117" fmla="*/ 2147483646 h 248"/>
                <a:gd name="T118" fmla="*/ 2147483646 w 1378"/>
                <a:gd name="T119" fmla="*/ 2147483646 h 248"/>
                <a:gd name="T120" fmla="*/ 2147483646 w 1378"/>
                <a:gd name="T121" fmla="*/ 2147483646 h 248"/>
                <a:gd name="T122" fmla="*/ 2147483646 w 1378"/>
                <a:gd name="T123" fmla="*/ 2147483646 h 248"/>
                <a:gd name="T124" fmla="*/ 2147483646 w 1378"/>
                <a:gd name="T125" fmla="*/ 2147483646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3239691" y="765175"/>
              <a:ext cx="266461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600" smtClean="0">
                  <a:solidFill>
                    <a:srgbClr val="C00000"/>
                  </a:solidFill>
                  <a:latin typeface="黑体" panose="02010609060101010101" charset="-122"/>
                </a:rPr>
                <a:t>当堂达标</a:t>
              </a:r>
            </a:p>
          </p:txBody>
        </p:sp>
        <p:cxnSp>
          <p:nvCxnSpPr>
            <p:cNvPr id="5" name="直接连接符 30"/>
            <p:cNvCxnSpPr>
              <a:cxnSpLocks noChangeShapeType="1"/>
            </p:cNvCxnSpPr>
            <p:nvPr/>
          </p:nvCxnSpPr>
          <p:spPr bwMode="auto">
            <a:xfrm>
              <a:off x="2586038" y="1268413"/>
              <a:ext cx="762000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miter lim="800000"/>
            </a:ln>
          </p:spPr>
        </p:cxnSp>
        <p:cxnSp>
          <p:nvCxnSpPr>
            <p:cNvPr id="6" name="直接连接符 32"/>
            <p:cNvCxnSpPr>
              <a:cxnSpLocks noChangeShapeType="1"/>
            </p:cNvCxnSpPr>
            <p:nvPr/>
          </p:nvCxnSpPr>
          <p:spPr bwMode="auto">
            <a:xfrm>
              <a:off x="5867400" y="1268413"/>
              <a:ext cx="762000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miter lim="800000"/>
            </a:ln>
          </p:spPr>
        </p:cxnSp>
      </p:grpSp>
      <p:grpSp>
        <p:nvGrpSpPr>
          <p:cNvPr id="7" name="组合 2"/>
          <p:cNvGrpSpPr/>
          <p:nvPr userDrawn="1"/>
        </p:nvGrpSpPr>
        <p:grpSpPr bwMode="auto">
          <a:xfrm>
            <a:off x="11353800" y="6021388"/>
            <a:ext cx="427038" cy="692150"/>
            <a:chOff x="8725330" y="6021289"/>
            <a:chExt cx="318513" cy="692695"/>
          </a:xfrm>
        </p:grpSpPr>
        <p:pic>
          <p:nvPicPr>
            <p:cNvPr id="8" name="图片 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116" b="28305"/>
            <a:stretch>
              <a:fillRect/>
            </a:stretch>
          </p:blipFill>
          <p:spPr>
            <a:xfrm rot="5400000">
              <a:off x="8538199" y="6231553"/>
              <a:ext cx="692695" cy="272166"/>
            </a:xfrm>
            <a:prstGeom prst="rect">
              <a:avLst/>
            </a:prstGeom>
          </p:spPr>
        </p:pic>
        <p:sp>
          <p:nvSpPr>
            <p:cNvPr id="9" name="文本框 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8725330" y="6092782"/>
              <a:ext cx="318513" cy="576717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anchor="ctr">
              <a:spAutoFit/>
            </a:bodyPr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dist" eaLnBrk="0" hangingPunct="0">
                <a:lnSpc>
                  <a:spcPct val="100000"/>
                </a:lnSpc>
                <a:defRPr/>
              </a:pPr>
              <a:r>
                <a:rPr lang="zh-CN" altLang="en-US" sz="1600" smtClean="0">
                  <a:latin typeface="黑体" panose="02010609060101010101" charset="-122"/>
                </a:rPr>
                <a:t>退出</a:t>
              </a: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0DE62553-68BE-4C84-93A4-AA0DC9045B49}" type="datetime1">
              <a:rPr lang="en-US"/>
              <a:pPr>
                <a:defRPr/>
              </a:pPr>
              <a:t>9/27/2017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noProof="1">
                <a:ea typeface="楷体" panose="02010609060101010101" pitchFamily="49" charset="-122"/>
                <a:cs typeface="黑体" panose="02010609060101010101" charset="-122"/>
              </a:defRPr>
            </a:lvl1pPr>
          </a:lstStyle>
          <a:p>
            <a:fld id="{BCF487F6-24D1-46B8-AFD3-F0582FFD8534}" type="slidenum">
              <a:rPr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2A75-0DAC-439F-830A-9CE1660806FA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21BB-6EC5-4BF3-8B42-A4462AFAB3A0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7B-60FF-40D4-B3CB-3D21D9FE6C9C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ED31-05E5-4CF7-837E-AD80B26892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5731-91F2-4585-A9E8-FE19FCFCE2B8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34E-D47B-4973-957B-4C5B18087A57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EE03-41FB-4FB1-B2AC-D9C295319903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B6A0-8C2A-4E5F-B3A3-E4F71031A873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4188-4EC9-41CC-ADFB-4E8F812D48E4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DCCE-5309-48CF-B10D-2C3A356FF8D2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08FD-59D6-40C9-91AC-D9B0465406C1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B7ED-D419-4658-9A3B-3EAFD399E303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58213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70573" cy="58213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839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8397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839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9C7D-A566-4679-9158-0B8C22C3B4CE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48328B4-6F46-43F6-B79D-5C58361BA041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defRPr sz="18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912864-903B-4F37-A3FD-A6484578B0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65E0-8B17-45A1-ACDD-9882AFD086B1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EFE6-2C07-45F4-8704-E63F9EFDAF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D6B6-2D17-4125-A545-12B9891B631A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dirty="0" smtClean="0">
                  <a:solidFill>
                    <a:srgbClr val="C00000"/>
                  </a:solidFill>
                  <a:latin typeface="黑体" panose="02010609060101010101" charset="-122"/>
                </a:rPr>
                <a:t>巩固统一的措施</a:t>
              </a:r>
            </a:p>
          </p:txBody>
        </p:sp>
        <p:sp>
          <p:nvSpPr>
            <p:cNvPr id="4" name="Freeform 5"/>
            <p:cNvSpPr/>
            <p:nvPr/>
          </p:nvSpPr>
          <p:spPr>
            <a:xfrm>
              <a:off x="3519583" y="1413210"/>
              <a:ext cx="2104833" cy="3271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1DC4-B244-4C7B-88A3-F016CDDDE75E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3287713" y="333375"/>
            <a:ext cx="5807075" cy="881063"/>
            <a:chOff x="2394545" y="858985"/>
            <a:chExt cx="4354910" cy="881361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smtClean="0">
                  <a:solidFill>
                    <a:srgbClr val="C00000"/>
                  </a:solidFill>
                  <a:latin typeface="黑体" panose="02010609060101010101" charset="-122"/>
                </a:rPr>
                <a:t>合作探究</a:t>
              </a:r>
            </a:p>
          </p:txBody>
        </p:sp>
        <p:sp>
          <p:nvSpPr>
            <p:cNvPr id="4" name="Freeform 5"/>
            <p:cNvSpPr/>
            <p:nvPr/>
          </p:nvSpPr>
          <p:spPr>
            <a:xfrm>
              <a:off x="3519583" y="1413210"/>
              <a:ext cx="2104833" cy="3271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D374-A1E2-417A-8407-5D2A37DC82BC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AC5E-372D-4E5D-AF33-A92E8BBAF170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2B0D-338B-4107-B22B-3291209E90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1089-D69D-4874-B1B1-9306DA1381C2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42F3-52E3-4AD5-9D24-100F081989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4ED8-2FC1-4943-A43A-04CE1DD6D1F1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AA83-8E05-42A7-B701-5F0B6126A8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675E-B8F4-4FE6-8A2A-5EFF802CE4F1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2052-161E-49E1-9413-FBC23BC898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6044-B7F9-4BE5-81B3-405BFB0AA8BF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4879-4496-495E-84CD-FDFF27F3AB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2A3447-5838-4BF9-B4E7-30F24B372AFF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795A6C-1A69-4B2D-B5DB-FCF2E21282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917575"/>
            <a:ext cx="109728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9459" name="文本占位符 5"/>
          <p:cNvSpPr>
            <a:spLocks noGrp="1"/>
          </p:cNvSpPr>
          <p:nvPr>
            <p:ph type="body"/>
          </p:nvPr>
        </p:nvSpPr>
        <p:spPr bwMode="auto">
          <a:xfrm>
            <a:off x="838200" y="2030413"/>
            <a:ext cx="10515600" cy="435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just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83969"/>
          <p:cNvSpPr>
            <a:spLocks noGrp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747" name="文本占位符 83970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3972" name="日期占位符 83971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3973" name="页脚占位符 83972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3974" name="灯片编号占位符 83973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ts val="0"/>
              </a:spcBef>
              <a:spcAft>
                <a:spcPts val="0"/>
              </a:spcAft>
              <a:defRPr sz="14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719B2E61-5256-41DE-8198-49B0453CECCF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+mn-lt"/>
              <a:ea typeface="+mn-ea"/>
            </a:endParaRPr>
          </a:p>
        </p:txBody>
      </p:sp>
      <p:pic>
        <p:nvPicPr>
          <p:cNvPr id="31751" name="图片 83975" descr="背书（彩）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" y="228600"/>
            <a:ext cx="58928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slide" Target="slide4.xml"/><Relationship Id="rId10" Type="http://schemas.openxmlformats.org/officeDocument/2006/relationships/image" Target="../media/image31.png"/><Relationship Id="rId4" Type="http://schemas.openxmlformats.org/officeDocument/2006/relationships/image" Target="../media/image33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19458" descr="E:\works\课件\初一\公开课\秦的统一\img\qinsh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194" y="615769"/>
            <a:ext cx="6172200" cy="624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1" name="组合 4"/>
          <p:cNvGrpSpPr/>
          <p:nvPr/>
        </p:nvGrpSpPr>
        <p:grpSpPr bwMode="auto">
          <a:xfrm>
            <a:off x="-17463" y="-28575"/>
            <a:ext cx="12249151" cy="6802438"/>
            <a:chOff x="960" y="-46"/>
            <a:chExt cx="17338" cy="10629"/>
          </a:xfrm>
        </p:grpSpPr>
        <p:sp>
          <p:nvSpPr>
            <p:cNvPr id="10" name="矩形 9"/>
            <p:cNvSpPr/>
            <p:nvPr/>
          </p:nvSpPr>
          <p:spPr bwMode="auto">
            <a:xfrm flipV="1">
              <a:off x="960" y="10514"/>
              <a:ext cx="17281" cy="69"/>
            </a:xfrm>
            <a:prstGeom prst="rect">
              <a:avLst/>
            </a:prstGeom>
            <a:solidFill>
              <a:srgbClr val="6600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15" dirty="0">
                <a:ln>
                  <a:solidFill>
                    <a:srgbClr val="660033"/>
                  </a:solidFill>
                </a:ln>
              </a:endParaRPr>
            </a:p>
          </p:txBody>
        </p:sp>
        <p:grpSp>
          <p:nvGrpSpPr>
            <p:cNvPr id="73736" name="组合 3"/>
            <p:cNvGrpSpPr/>
            <p:nvPr/>
          </p:nvGrpSpPr>
          <p:grpSpPr bwMode="auto">
            <a:xfrm>
              <a:off x="960" y="-46"/>
              <a:ext cx="17338" cy="1155"/>
              <a:chOff x="960" y="-46"/>
              <a:chExt cx="17338" cy="115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960" y="-1"/>
                <a:ext cx="17282" cy="1059"/>
              </a:xfrm>
              <a:prstGeom prst="rect">
                <a:avLst/>
              </a:prstGeom>
              <a:solidFill>
                <a:srgbClr val="76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715" dirty="0">
                    <a:solidFill>
                      <a:schemeClr val="tx1"/>
                    </a:solidFill>
                  </a:rPr>
                  <a:t> </a:t>
                </a:r>
                <a:endParaRPr lang="zh-CN" altLang="en-US" sz="1715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3738" name="图片 39" descr="网站标志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3" y="11"/>
                <a:ext cx="905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文本框 13"/>
              <p:cNvSpPr txBox="1"/>
              <p:nvPr/>
            </p:nvSpPr>
            <p:spPr>
              <a:xfrm>
                <a:off x="16029" y="-46"/>
                <a:ext cx="2269" cy="558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715" b="1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3" name="图片 2" descr="t01da7b50edbb0958b7 (1)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25" t="25625" r="31719" b="38750"/>
              <a:stretch>
                <a:fillRect/>
              </a:stretch>
            </p:blipFill>
            <p:spPr>
              <a:xfrm rot="596584">
                <a:off x="3953" y="-41"/>
                <a:ext cx="2213" cy="11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73732" name="TextBox 12"/>
          <p:cNvSpPr txBox="1">
            <a:spLocks noChangeArrowheads="1"/>
          </p:cNvSpPr>
          <p:nvPr/>
        </p:nvSpPr>
        <p:spPr bwMode="auto">
          <a:xfrm>
            <a:off x="11038999" y="2235200"/>
            <a:ext cx="738664" cy="28334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秦始皇  嬴政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10110"/>
            <a:ext cx="5930900" cy="614788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秦王扫六合，</a:t>
            </a:r>
            <a:endParaRPr lang="en-US" altLang="zh-CN" sz="7700" b="1" dirty="0" smtClean="0">
              <a:solidFill>
                <a:schemeClr val="bg1"/>
              </a:solidFill>
              <a:ea typeface="华文隶书" pitchFamily="2" charset="-122"/>
            </a:endParaRPr>
          </a:p>
          <a:p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虎视何雄</a:t>
            </a:r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哉；</a:t>
            </a:r>
            <a:endParaRPr lang="en-US" altLang="zh-CN" sz="7700" b="1" dirty="0" smtClean="0">
              <a:solidFill>
                <a:schemeClr val="bg1"/>
              </a:solidFill>
              <a:ea typeface="华文隶书" pitchFamily="2" charset="-122"/>
            </a:endParaRPr>
          </a:p>
          <a:p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挥</a:t>
            </a:r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剑击浮云，</a:t>
            </a:r>
            <a:endParaRPr lang="en-US" altLang="zh-CN" sz="7700" b="1" dirty="0" smtClean="0">
              <a:solidFill>
                <a:schemeClr val="bg1"/>
              </a:solidFill>
              <a:ea typeface="华文隶书" pitchFamily="2" charset="-122"/>
            </a:endParaRPr>
          </a:p>
          <a:p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诸侯</a:t>
            </a:r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尽西来。</a:t>
            </a:r>
            <a:endParaRPr lang="en-US" altLang="zh-CN" sz="7700" b="1" dirty="0" smtClean="0">
              <a:solidFill>
                <a:schemeClr val="bg1"/>
              </a:solidFill>
              <a:ea typeface="华文隶书" pitchFamily="2" charset="-122"/>
            </a:endParaRPr>
          </a:p>
          <a:p>
            <a:r>
              <a:rPr lang="en-US" altLang="zh-CN" sz="7700" b="1" dirty="0" smtClean="0">
                <a:solidFill>
                  <a:schemeClr val="bg1"/>
                </a:solidFill>
                <a:ea typeface="华文隶书" pitchFamily="2" charset="-122"/>
              </a:rPr>
              <a:t> </a:t>
            </a:r>
            <a:r>
              <a:rPr lang="en-US" altLang="zh-CN" sz="7700" b="1" dirty="0" smtClean="0">
                <a:solidFill>
                  <a:schemeClr val="bg1"/>
                </a:solidFill>
                <a:ea typeface="华文隶书" pitchFamily="2" charset="-122"/>
              </a:rPr>
              <a:t>   </a:t>
            </a:r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唐</a:t>
            </a:r>
            <a:r>
              <a:rPr lang="en-US" altLang="zh-CN" sz="7700" b="1" dirty="0" smtClean="0">
                <a:solidFill>
                  <a:schemeClr val="bg1"/>
                </a:solidFill>
                <a:ea typeface="华文隶书" pitchFamily="2" charset="-122"/>
              </a:rPr>
              <a:t> </a:t>
            </a:r>
            <a:r>
              <a:rPr lang="en-US" altLang="zh-CN" sz="7700" b="1" dirty="0" smtClean="0">
                <a:solidFill>
                  <a:schemeClr val="bg1"/>
                </a:solidFill>
                <a:ea typeface="华文隶书" pitchFamily="2" charset="-122"/>
              </a:rPr>
              <a:t>· </a:t>
            </a:r>
            <a:r>
              <a:rPr lang="zh-CN" altLang="en-US" sz="7700" b="1" dirty="0" smtClean="0">
                <a:solidFill>
                  <a:schemeClr val="bg1"/>
                </a:solidFill>
                <a:ea typeface="华文隶书" pitchFamily="2" charset="-122"/>
              </a:rPr>
              <a:t>李白</a:t>
            </a:r>
            <a:endParaRPr lang="zh-CN" altLang="en-US" sz="7700" b="1" dirty="0">
              <a:solidFill>
                <a:schemeClr val="bg1"/>
              </a:solidFill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图片 43" descr="QQ截图2016080112584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1455738"/>
            <a:ext cx="10974388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直接连接符 33"/>
          <p:cNvCxnSpPr/>
          <p:nvPr/>
        </p:nvCxnSpPr>
        <p:spPr>
          <a:xfrm>
            <a:off x="1517650" y="206375"/>
            <a:ext cx="0" cy="24923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6"/>
          <p:cNvGrpSpPr/>
          <p:nvPr/>
        </p:nvGrpSpPr>
        <p:grpSpPr>
          <a:xfrm flipH="1">
            <a:off x="8968470" y="-38149"/>
            <a:ext cx="2619829" cy="704855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38" name="直角三角形 3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15" b="1" dirty="0"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15" b="1" dirty="0">
                <a:ea typeface="微软雅黑" panose="020B0503020204020204" charset="-122"/>
              </a:endParaRPr>
            </a:p>
          </p:txBody>
        </p:sp>
      </p:grpSp>
      <p:pic>
        <p:nvPicPr>
          <p:cNvPr id="120836" name="Picture 4" descr="中央集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225" y="2681288"/>
            <a:ext cx="4660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 16"/>
          <p:cNvSpPr/>
          <p:nvPr/>
        </p:nvSpPr>
        <p:spPr>
          <a:xfrm>
            <a:off x="1002890" y="893763"/>
            <a:ext cx="9055509" cy="9810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85" dirty="0">
                <a:solidFill>
                  <a:schemeClr val="tx1"/>
                </a:solidFill>
              </a:rPr>
              <a:t>         </a:t>
            </a:r>
            <a:endParaRPr lang="zh-CN" altLang="en-US" sz="1715" b="1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2688" y="973138"/>
            <a:ext cx="8742977" cy="82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85" b="1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秦统一前秦国以外的地方采取什么制度管理地方，郡县制与之比较有何不同？</a:t>
            </a:r>
          </a:p>
        </p:txBody>
      </p:sp>
      <p:pic>
        <p:nvPicPr>
          <p:cNvPr id="21" name="Picture 10" descr="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bright="64000" contrast="-58000"/>
          </a:blip>
          <a:srcRect l="13152" t="14027" r="7002" b="13435"/>
          <a:stretch>
            <a:fillRect/>
          </a:stretch>
        </p:blipFill>
        <p:spPr bwMode="auto">
          <a:xfrm>
            <a:off x="6810375" y="2765425"/>
            <a:ext cx="425291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20062171092329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36000"/>
          </a:blip>
          <a:srcRect l="14423" r="11681" b="21980"/>
          <a:stretch>
            <a:fillRect/>
          </a:stretch>
        </p:blipFill>
        <p:spPr bwMode="auto">
          <a:xfrm>
            <a:off x="7717983" y="2651307"/>
            <a:ext cx="3360737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8250238" y="2068513"/>
            <a:ext cx="1350962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50" b="1" dirty="0">
                <a:solidFill>
                  <a:srgbClr val="8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分封制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101975" y="2068513"/>
            <a:ext cx="1350963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50" b="1" dirty="0">
                <a:solidFill>
                  <a:srgbClr val="8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郡县制</a:t>
            </a:r>
          </a:p>
        </p:txBody>
      </p:sp>
      <p:grpSp>
        <p:nvGrpSpPr>
          <p:cNvPr id="120845" name="组合 4"/>
          <p:cNvGrpSpPr/>
          <p:nvPr/>
        </p:nvGrpSpPr>
        <p:grpSpPr bwMode="auto">
          <a:xfrm>
            <a:off x="-136525" y="-41275"/>
            <a:ext cx="12368213" cy="6815138"/>
            <a:chOff x="790" y="-64"/>
            <a:chExt cx="17508" cy="10646"/>
          </a:xfrm>
        </p:grpSpPr>
        <p:sp>
          <p:nvSpPr>
            <p:cNvPr id="10" name="矩形 9"/>
            <p:cNvSpPr/>
            <p:nvPr/>
          </p:nvSpPr>
          <p:spPr bwMode="auto">
            <a:xfrm flipV="1">
              <a:off x="960" y="10514"/>
              <a:ext cx="17281" cy="69"/>
            </a:xfrm>
            <a:prstGeom prst="rect">
              <a:avLst/>
            </a:prstGeom>
            <a:solidFill>
              <a:srgbClr val="6600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15" dirty="0">
                <a:ln>
                  <a:solidFill>
                    <a:srgbClr val="660033"/>
                  </a:solidFill>
                </a:ln>
              </a:endParaRPr>
            </a:p>
          </p:txBody>
        </p:sp>
        <p:grpSp>
          <p:nvGrpSpPr>
            <p:cNvPr id="120851" name="组合 3"/>
            <p:cNvGrpSpPr/>
            <p:nvPr/>
          </p:nvGrpSpPr>
          <p:grpSpPr bwMode="auto">
            <a:xfrm>
              <a:off x="790" y="-64"/>
              <a:ext cx="17508" cy="1868"/>
              <a:chOff x="790" y="-64"/>
              <a:chExt cx="17508" cy="186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961" y="-64"/>
                <a:ext cx="17281" cy="1056"/>
              </a:xfrm>
              <a:prstGeom prst="rect">
                <a:avLst/>
              </a:prstGeom>
              <a:solidFill>
                <a:srgbClr val="76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715" dirty="0">
                    <a:solidFill>
                      <a:schemeClr val="tx1"/>
                    </a:solidFill>
                  </a:rPr>
                  <a:t> </a:t>
                </a:r>
                <a:endParaRPr lang="zh-CN" altLang="en-US" sz="17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本框 5"/>
              <p:cNvSpPr txBox="1"/>
              <p:nvPr/>
            </p:nvSpPr>
            <p:spPr>
              <a:xfrm>
                <a:off x="2399" y="157"/>
                <a:ext cx="4598" cy="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85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人教版七年级上册</a:t>
                </a:r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7565" y="132"/>
                <a:ext cx="4607" cy="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第</a:t>
                </a:r>
                <a:r>
                  <a:rPr lang="en-US" altLang="zh-CN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</a:t>
                </a:r>
                <a:r>
                  <a:rPr lang="zh-CN" altLang="en-US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课 秦统一中国</a:t>
                </a:r>
              </a:p>
            </p:txBody>
          </p:sp>
          <p:pic>
            <p:nvPicPr>
              <p:cNvPr id="120855" name="图片 39" descr="网站标志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03" y="11"/>
                <a:ext cx="905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文本框 13"/>
              <p:cNvSpPr txBox="1"/>
              <p:nvPr/>
            </p:nvSpPr>
            <p:spPr>
              <a:xfrm>
                <a:off x="16028" y="-47"/>
                <a:ext cx="2270" cy="558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715" b="1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42" name="图片 41" descr="t01da7b50edbb0958b7 (1)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25" t="25625" r="31719" b="38750"/>
              <a:stretch>
                <a:fillRect/>
              </a:stretch>
            </p:blipFill>
            <p:spPr>
              <a:xfrm rot="596584">
                <a:off x="790" y="653"/>
                <a:ext cx="2211" cy="11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6" name="TextBox 29"/>
          <p:cNvSpPr txBox="1"/>
          <p:nvPr/>
        </p:nvSpPr>
        <p:spPr>
          <a:xfrm>
            <a:off x="1798820" y="3757613"/>
            <a:ext cx="9110479" cy="2062103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通过郡县制皇帝和朝廷牢牢控制治全国各地的权力，并把政治、法律、军事、土地及赋役等制度推向全国</a:t>
            </a:r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</a:rPr>
              <a:t>。郡县制的实行，开创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了此后我国历代王朝地方行政的基本模式。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0847" name="图片 2" descr="3408742_172629094062_2_副本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99813" y="5002213"/>
            <a:ext cx="9921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Group 5"/>
          <p:cNvGrpSpPr/>
          <p:nvPr/>
        </p:nvGrpSpPr>
        <p:grpSpPr bwMode="auto">
          <a:xfrm rot="2312452" flipH="1">
            <a:off x="7843758" y="1075805"/>
            <a:ext cx="4339949" cy="3110703"/>
            <a:chOff x="730" y="325"/>
            <a:chExt cx="3810" cy="1906"/>
          </a:xfrm>
        </p:grpSpPr>
        <p:sp>
          <p:nvSpPr>
            <p:cNvPr id="95247" name="AutoShape 6"/>
            <p:cNvSpPr>
              <a:spLocks noChangeArrowheads="1"/>
            </p:cNvSpPr>
            <p:nvPr/>
          </p:nvSpPr>
          <p:spPr bwMode="auto">
            <a:xfrm flipH="1">
              <a:off x="730" y="325"/>
              <a:ext cx="3810" cy="1906"/>
            </a:xfrm>
            <a:prstGeom prst="cloudCallout">
              <a:avLst>
                <a:gd name="adj1" fmla="val -11444"/>
                <a:gd name="adj2" fmla="val 69884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3200" b="1">
                <a:latin typeface="Tahoma" panose="020B060403050404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95248" name="Text Box 7"/>
            <p:cNvSpPr txBox="1">
              <a:spLocks noChangeArrowheads="1"/>
            </p:cNvSpPr>
            <p:nvPr/>
          </p:nvSpPr>
          <p:spPr bwMode="auto">
            <a:xfrm rot="2312452">
              <a:off x="1398" y="492"/>
              <a:ext cx="2440" cy="1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    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  <a:sym typeface="+mn-ea"/>
                </a:rPr>
                <a:t>天下初定，</a:t>
              </a:r>
              <a:r>
                <a:rPr lang="zh-CN" alt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  <a:sym typeface="+mn-ea"/>
                </a:rPr>
                <a:t>秦始皇决定微服出巡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  <a:sym typeface="+mn-ea"/>
                </a:rPr>
                <a:t>，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他</a:t>
              </a:r>
              <a:r>
                <a:rPr lang="zh-CN" alt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会遇到哪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些烦</a:t>
              </a:r>
              <a:r>
                <a:rPr lang="zh-CN" alt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恼</a:t>
              </a:r>
              <a:r>
                <a:rPr lang="zh-CN" alt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？</a:t>
              </a:r>
            </a:p>
          </p:txBody>
        </p:sp>
      </p:grpSp>
      <p:grpSp>
        <p:nvGrpSpPr>
          <p:cNvPr id="95235" name="组合 4"/>
          <p:cNvGrpSpPr/>
          <p:nvPr/>
        </p:nvGrpSpPr>
        <p:grpSpPr bwMode="auto">
          <a:xfrm>
            <a:off x="-176213" y="0"/>
            <a:ext cx="12368213" cy="6815778"/>
            <a:chOff x="790" y="-64"/>
            <a:chExt cx="17508" cy="10647"/>
          </a:xfrm>
        </p:grpSpPr>
        <p:sp>
          <p:nvSpPr>
            <p:cNvPr id="10" name="矩形 9"/>
            <p:cNvSpPr/>
            <p:nvPr/>
          </p:nvSpPr>
          <p:spPr bwMode="auto">
            <a:xfrm flipV="1">
              <a:off x="960" y="10514"/>
              <a:ext cx="17281" cy="69"/>
            </a:xfrm>
            <a:prstGeom prst="rect">
              <a:avLst/>
            </a:prstGeom>
            <a:solidFill>
              <a:srgbClr val="6600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15" dirty="0">
                <a:ln>
                  <a:solidFill>
                    <a:srgbClr val="660033"/>
                  </a:solidFill>
                </a:ln>
              </a:endParaRPr>
            </a:p>
          </p:txBody>
        </p:sp>
        <p:grpSp>
          <p:nvGrpSpPr>
            <p:cNvPr id="95240" name="组合 3"/>
            <p:cNvGrpSpPr/>
            <p:nvPr/>
          </p:nvGrpSpPr>
          <p:grpSpPr bwMode="auto">
            <a:xfrm>
              <a:off x="790" y="-64"/>
              <a:ext cx="17508" cy="1868"/>
              <a:chOff x="790" y="-64"/>
              <a:chExt cx="17508" cy="186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961" y="-64"/>
                <a:ext cx="17281" cy="1056"/>
              </a:xfrm>
              <a:prstGeom prst="rect">
                <a:avLst/>
              </a:prstGeom>
              <a:solidFill>
                <a:srgbClr val="76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715" dirty="0">
                    <a:solidFill>
                      <a:schemeClr val="tx1"/>
                    </a:solidFill>
                  </a:rPr>
                  <a:t> </a:t>
                </a:r>
                <a:endParaRPr lang="zh-CN" altLang="en-US" sz="17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本框 5"/>
              <p:cNvSpPr txBox="1"/>
              <p:nvPr/>
            </p:nvSpPr>
            <p:spPr>
              <a:xfrm>
                <a:off x="2399" y="157"/>
                <a:ext cx="4598" cy="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85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人教版七年级上册</a:t>
                </a:r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7565" y="132"/>
                <a:ext cx="4607" cy="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第</a:t>
                </a:r>
                <a:r>
                  <a:rPr lang="en-US" altLang="zh-CN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</a:t>
                </a:r>
                <a:r>
                  <a:rPr lang="zh-CN" altLang="en-US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课 秦统一中国</a:t>
                </a:r>
              </a:p>
            </p:txBody>
          </p:sp>
          <p:pic>
            <p:nvPicPr>
              <p:cNvPr id="95244" name="图片 39" descr="网站标志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3" y="11"/>
                <a:ext cx="905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文本框 13"/>
              <p:cNvSpPr txBox="1"/>
              <p:nvPr/>
            </p:nvSpPr>
            <p:spPr>
              <a:xfrm>
                <a:off x="16028" y="-47"/>
                <a:ext cx="2270" cy="558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715" b="1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3" name="图片 2" descr="t01da7b50edbb0958b7 (1)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25" t="25625" r="31719" b="38750"/>
              <a:stretch>
                <a:fillRect/>
              </a:stretch>
            </p:blipFill>
            <p:spPr>
              <a:xfrm rot="596584">
                <a:off x="790" y="653"/>
                <a:ext cx="2211" cy="11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95236" name="图片 2" descr="3408742_172629094062_2_副本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4850" y="4965700"/>
            <a:ext cx="992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394155" y="3621958"/>
            <a:ext cx="4051109" cy="8617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charset="-122"/>
                <a:sym typeface="+mn-ea"/>
              </a:rPr>
              <a:t>秦始皇出巡记</a:t>
            </a:r>
            <a:endParaRPr lang="zh-CN" altLang="en-US" sz="5000" dirty="0">
              <a:solidFill>
                <a:srgbClr val="FF0000"/>
              </a:solidFill>
              <a:ea typeface="黑体" panose="02010609060101010101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" y="13970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历史故事会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82040"/>
            <a:ext cx="223651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合作探究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1" y="2644140"/>
            <a:ext cx="894588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5000" b="1" dirty="0" smtClean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charset="-122"/>
                <a:sym typeface="+mn-ea"/>
              </a:rPr>
              <a:t>       秦始皇遇到了哪些问题？他是怎么解决这些问题的？</a:t>
            </a:r>
            <a:endParaRPr lang="zh-CN" altLang="en-US" sz="5000" dirty="0">
              <a:solidFill>
                <a:srgbClr val="FF0000"/>
              </a:solidFill>
              <a:ea typeface="黑体" panose="02010609060101010101" charset="-122"/>
            </a:endParaRPr>
          </a:p>
        </p:txBody>
      </p:sp>
      <p:pic>
        <p:nvPicPr>
          <p:cNvPr id="4" name="图片 2" descr="3408742_172629094062_2_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850" y="4965700"/>
            <a:ext cx="992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auto">
          <a:xfrm>
            <a:off x="-15853" y="0"/>
            <a:ext cx="12207853" cy="676008"/>
          </a:xfrm>
          <a:prstGeom prst="rect">
            <a:avLst/>
          </a:prstGeom>
          <a:solidFill>
            <a:srgbClr val="76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15" dirty="0">
                <a:solidFill>
                  <a:schemeClr val="tx1"/>
                </a:solidFill>
              </a:rPr>
              <a:t> </a:t>
            </a:r>
            <a:endParaRPr lang="zh-CN" altLang="en-US" sz="1715" dirty="0">
              <a:solidFill>
                <a:schemeClr val="tx1"/>
              </a:solidFill>
            </a:endParaRPr>
          </a:p>
        </p:txBody>
      </p:sp>
      <p:pic>
        <p:nvPicPr>
          <p:cNvPr id="6" name="图片 39" descr="网站标志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43" y="48012"/>
            <a:ext cx="639321" cy="57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 bwMode="auto">
          <a:xfrm>
            <a:off x="4609864" y="125471"/>
            <a:ext cx="3254533" cy="4397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8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28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28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 秦统一中国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图片 30721" descr="秦朝疆域图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2255520"/>
            <a:ext cx="7753350" cy="44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图片 6146" descr="254cfe1ae8f9f7592af2f33d98d060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" y="2974975"/>
            <a:ext cx="177958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矩形 6147"/>
          <p:cNvSpPr>
            <a:spLocks noChangeArrowheads="1" noChangeShapeType="1" noTextEdit="1"/>
          </p:cNvSpPr>
          <p:nvPr/>
        </p:nvSpPr>
        <p:spPr bwMode="auto">
          <a:xfrm>
            <a:off x="625475" y="6176963"/>
            <a:ext cx="1479550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秦始皇</a:t>
            </a:r>
          </a:p>
        </p:txBody>
      </p:sp>
      <p:grpSp>
        <p:nvGrpSpPr>
          <p:cNvPr id="103429" name="组合 2"/>
          <p:cNvGrpSpPr/>
          <p:nvPr/>
        </p:nvGrpSpPr>
        <p:grpSpPr bwMode="auto">
          <a:xfrm>
            <a:off x="475270" y="-284"/>
            <a:ext cx="11252259" cy="2331920"/>
            <a:chOff x="749" y="28"/>
            <a:chExt cx="17719" cy="3241"/>
          </a:xfrm>
        </p:grpSpPr>
        <p:sp>
          <p:nvSpPr>
            <p:cNvPr id="2" name="云形标注 1"/>
            <p:cNvSpPr/>
            <p:nvPr/>
          </p:nvSpPr>
          <p:spPr>
            <a:xfrm>
              <a:off x="749" y="28"/>
              <a:ext cx="17719" cy="3182"/>
            </a:xfrm>
            <a:prstGeom prst="cloudCallout">
              <a:avLst>
                <a:gd name="adj1" fmla="val -46061"/>
                <a:gd name="adj2" fmla="val 163664"/>
              </a:avLst>
            </a:prstGeom>
            <a:solidFill>
              <a:srgbClr val="B8F10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431" name="文本框 99"/>
            <p:cNvSpPr txBox="1">
              <a:spLocks noChangeArrowheads="1"/>
            </p:cNvSpPr>
            <p:nvPr/>
          </p:nvSpPr>
          <p:spPr bwMode="auto">
            <a:xfrm>
              <a:off x="2304" y="403"/>
              <a:ext cx="15702" cy="28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秦始皇的烦恼三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宋体" panose="02010600030101010101" pitchFamily="2" charset="-122"/>
                </a:rPr>
                <a:t>：</a:t>
              </a:r>
              <a:r>
                <a:rPr lang="zh-CN" altLang="en-US" sz="3200" b="1" dirty="0" smtClean="0">
                  <a:latin typeface="Calibri" panose="020F0502020204030204" charset="0"/>
                  <a:ea typeface="黑体" panose="02010609060101010101" charset="-122"/>
                  <a:sym typeface="+mn-ea"/>
                </a:rPr>
                <a:t>岭南运输供应</a:t>
              </a:r>
              <a:r>
                <a:rPr lang="zh-CN" altLang="en-US" sz="3200" b="1" dirty="0">
                  <a:latin typeface="Calibri" panose="020F0502020204030204" charset="0"/>
                  <a:ea typeface="黑体" panose="02010609060101010101" charset="-122"/>
                  <a:sym typeface="+mn-ea"/>
                </a:rPr>
                <a:t>不上，秦军在岭南地区已苦战三年仍无建树</a:t>
              </a:r>
              <a:r>
                <a:rPr lang="zh-CN" altLang="en-US" sz="3200" b="1" dirty="0" smtClean="0">
                  <a:latin typeface="Calibri" panose="020F0502020204030204" charset="0"/>
                  <a:ea typeface="黑体" panose="02010609060101010101" charset="-122"/>
                  <a:sym typeface="+mn-ea"/>
                </a:rPr>
                <a:t>。</a:t>
              </a:r>
              <a:r>
                <a:rPr lang="zh-CN" altLang="en-US" sz="3200" b="1" dirty="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北方的匈奴虎视眈眈，不时南下侵扰，怎样才能巩固来之不易的统一？</a:t>
              </a:r>
            </a:p>
            <a:p>
              <a:endParaRPr lang="zh-CN" altLang="en-US" sz="3200" b="1" dirty="0"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组合 214"/>
          <p:cNvGrpSpPr/>
          <p:nvPr/>
        </p:nvGrpSpPr>
        <p:grpSpPr>
          <a:xfrm>
            <a:off x="721509" y="987729"/>
            <a:ext cx="7832556" cy="5177096"/>
            <a:chOff x="4211961" y="1641574"/>
            <a:chExt cx="4899086" cy="5177096"/>
          </a:xfrm>
        </p:grpSpPr>
        <p:pic>
          <p:nvPicPr>
            <p:cNvPr id="216" name="Picture 19" descr="秦朝疆域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1" y="1641574"/>
              <a:ext cx="4899086" cy="517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矩形标注 216"/>
            <p:cNvSpPr/>
            <p:nvPr/>
          </p:nvSpPr>
          <p:spPr>
            <a:xfrm>
              <a:off x="5467258" y="4106707"/>
              <a:ext cx="1374492" cy="853824"/>
            </a:xfrm>
            <a:prstGeom prst="wedgeRectCallout">
              <a:avLst>
                <a:gd name="adj1" fmla="val 31615"/>
                <a:gd name="adj2" fmla="val 1260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灵渠</a:t>
              </a:r>
              <a:endParaRPr lang="zh-CN" altLang="en-US" sz="5400" dirty="0"/>
            </a:p>
          </p:txBody>
        </p:sp>
        <p:sp>
          <p:nvSpPr>
            <p:cNvPr id="218" name="矩形标注 217"/>
            <p:cNvSpPr/>
            <p:nvPr/>
          </p:nvSpPr>
          <p:spPr>
            <a:xfrm>
              <a:off x="4511736" y="5413543"/>
              <a:ext cx="1665172" cy="895777"/>
            </a:xfrm>
            <a:prstGeom prst="wedgeRectCallout">
              <a:avLst>
                <a:gd name="adj1" fmla="val 73549"/>
                <a:gd name="adj2" fmla="val 18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漓江</a:t>
              </a:r>
              <a:endParaRPr lang="zh-CN" altLang="en-US" sz="5400" b="1" dirty="0"/>
            </a:p>
          </p:txBody>
        </p:sp>
        <p:sp>
          <p:nvSpPr>
            <p:cNvPr id="219" name="矩形标注 218"/>
            <p:cNvSpPr/>
            <p:nvPr/>
          </p:nvSpPr>
          <p:spPr>
            <a:xfrm>
              <a:off x="7475317" y="4581128"/>
              <a:ext cx="1593164" cy="797600"/>
            </a:xfrm>
            <a:prstGeom prst="wedgeRectCallout">
              <a:avLst>
                <a:gd name="adj1" fmla="val -73745"/>
                <a:gd name="adj2" fmla="val 230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湘江</a:t>
              </a:r>
            </a:p>
          </p:txBody>
        </p:sp>
      </p:grpSp>
      <p:sp>
        <p:nvSpPr>
          <p:cNvPr id="27865" name="矩形标注 27864"/>
          <p:cNvSpPr/>
          <p:nvPr/>
        </p:nvSpPr>
        <p:spPr>
          <a:xfrm>
            <a:off x="9055511" y="2123768"/>
            <a:ext cx="2787444" cy="3185651"/>
          </a:xfrm>
          <a:prstGeom prst="wedgeRectCallout">
            <a:avLst>
              <a:gd name="adj1" fmla="val -246007"/>
              <a:gd name="adj2" fmla="val -111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沟通了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湘江（长江水系）和漓江（珠江水系），便利了南北的水运交通</a:t>
            </a:r>
            <a:r>
              <a:rPr lang="zh-CN" altLang="en-US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4458" name="TextBox 8"/>
          <p:cNvSpPr txBox="1">
            <a:spLocks noChangeArrowheads="1"/>
          </p:cNvSpPr>
          <p:nvPr/>
        </p:nvSpPr>
        <p:spPr bwMode="auto">
          <a:xfrm>
            <a:off x="304800" y="127000"/>
            <a:ext cx="7918450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 smtClean="0"/>
              <a:t>军事（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） </a:t>
            </a:r>
            <a:r>
              <a:rPr lang="en-US" altLang="zh-CN" sz="3600" b="1" dirty="0" smtClean="0"/>
              <a:t>:</a:t>
            </a:r>
            <a:r>
              <a:rPr lang="zh-CN" altLang="en-US" sz="3600" b="1" dirty="0" smtClean="0">
                <a:solidFill>
                  <a:srgbClr val="0000CC"/>
                </a:solidFill>
              </a:rPr>
              <a:t>开凿</a:t>
            </a:r>
            <a:r>
              <a:rPr lang="zh-CN" altLang="en-US" sz="3600" b="1" dirty="0">
                <a:solidFill>
                  <a:srgbClr val="0000CC"/>
                </a:solidFill>
              </a:rPr>
              <a:t>灵渠，开发南疆</a:t>
            </a: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4431890" y="4992330"/>
            <a:ext cx="147487" cy="103239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5" name="组合 26634"/>
          <p:cNvGrpSpPr/>
          <p:nvPr/>
        </p:nvGrpSpPr>
        <p:grpSpPr bwMode="auto">
          <a:xfrm>
            <a:off x="8374063" y="2079625"/>
            <a:ext cx="1379537" cy="587375"/>
            <a:chOff x="0" y="0"/>
            <a:chExt cx="869" cy="370"/>
          </a:xfrm>
        </p:grpSpPr>
        <p:sp>
          <p:nvSpPr>
            <p:cNvPr id="106508" name="矩形 26635"/>
            <p:cNvSpPr>
              <a:spLocks noChangeArrowheads="1"/>
            </p:cNvSpPr>
            <p:nvPr/>
          </p:nvSpPr>
          <p:spPr bwMode="auto">
            <a:xfrm>
              <a:off x="0" y="0"/>
              <a:ext cx="63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辽东</a:t>
              </a:r>
            </a:p>
          </p:txBody>
        </p:sp>
        <p:pic>
          <p:nvPicPr>
            <p:cNvPr id="106509" name="图片 26636" descr="12.GIF (1039 字节)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77"/>
              <a:ext cx="29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6501" name="文本框 26640"/>
          <p:cNvSpPr txBox="1">
            <a:spLocks noChangeArrowheads="1"/>
          </p:cNvSpPr>
          <p:nvPr/>
        </p:nvSpPr>
        <p:spPr bwMode="auto">
          <a:xfrm>
            <a:off x="3016250" y="5641975"/>
            <a:ext cx="594360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charset="0"/>
                <a:ea typeface="隶书" panose="02010509060101010101" pitchFamily="49" charset="-122"/>
              </a:rPr>
              <a:t>秦长城起止点分别在哪里？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9063" y="122238"/>
            <a:ext cx="10796587" cy="7016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  </a:t>
            </a:r>
            <a:r>
              <a:rPr lang="zh-CN" altLang="en-US" sz="4000" b="1" dirty="0" smtClean="0"/>
              <a:t>军事（</a:t>
            </a: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） ：</a:t>
            </a:r>
            <a:r>
              <a:rPr lang="zh-CN" altLang="en-US" sz="4000" b="1" dirty="0"/>
              <a:t>派蒙恬北击匈奴，修筑长城</a:t>
            </a:r>
          </a:p>
        </p:txBody>
      </p:sp>
      <p:pic>
        <p:nvPicPr>
          <p:cNvPr id="18" name="图片 76801" descr="canvas"/>
          <p:cNvPicPr>
            <a:picLocks noChangeAspect="1" noChangeArrowheads="1"/>
          </p:cNvPicPr>
          <p:nvPr/>
        </p:nvPicPr>
        <p:blipFill>
          <a:blip r:embed="rId3" cstate="print"/>
          <a:srcRect l="1782" r="5975" b="9286"/>
          <a:stretch>
            <a:fillRect/>
          </a:stretch>
        </p:blipFill>
        <p:spPr bwMode="auto">
          <a:xfrm>
            <a:off x="1091382" y="1120877"/>
            <a:ext cx="9379974" cy="384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 bwMode="auto">
          <a:xfrm rot="20465848">
            <a:off x="3115187" y="1728072"/>
            <a:ext cx="2874963" cy="1192212"/>
            <a:chOff x="0" y="0"/>
            <a:chExt cx="1811" cy="751"/>
          </a:xfrm>
        </p:grpSpPr>
        <p:pic>
          <p:nvPicPr>
            <p:cNvPr id="20" name="图片 26631" descr="arrow2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06247">
              <a:off x="0" y="319"/>
              <a:ext cx="37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文本框 26632"/>
            <p:cNvSpPr txBox="1"/>
            <p:nvPr/>
          </p:nvSpPr>
          <p:spPr>
            <a:xfrm>
              <a:off x="285" y="0"/>
              <a:ext cx="1526" cy="36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rgbClr val="FF0000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FFFF00"/>
                  </a:solidFill>
                  <a:latin typeface="Times New Roman" panose="02020603050405020304" charset="0"/>
                  <a:ea typeface="隶书" panose="02010509060101010101" pitchFamily="49" charset="-122"/>
                </a:rPr>
                <a:t>匈              奴</a:t>
              </a:r>
            </a:p>
          </p:txBody>
        </p:sp>
        <p:pic>
          <p:nvPicPr>
            <p:cNvPr id="22" name="图片 26633" descr="arrow20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" y="129"/>
              <a:ext cx="7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组合 27"/>
          <p:cNvGrpSpPr/>
          <p:nvPr/>
        </p:nvGrpSpPr>
        <p:grpSpPr>
          <a:xfrm>
            <a:off x="3423674" y="1880420"/>
            <a:ext cx="6123602" cy="2859293"/>
            <a:chOff x="3423674" y="1880420"/>
            <a:chExt cx="6123602" cy="2859293"/>
          </a:xfrm>
        </p:grpSpPr>
        <p:pic>
          <p:nvPicPr>
            <p:cNvPr id="23" name="图片 26639" descr="12.GIF (1039 字节)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82138" y="1880420"/>
              <a:ext cx="465138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26639" descr="12.GIF (1039 字节)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3674" y="4274575"/>
              <a:ext cx="465138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矩形标注 24"/>
          <p:cNvSpPr>
            <a:spLocks noChangeArrowheads="1"/>
          </p:cNvSpPr>
          <p:nvPr/>
        </p:nvSpPr>
        <p:spPr bwMode="auto">
          <a:xfrm>
            <a:off x="5397910" y="3421113"/>
            <a:ext cx="1680497" cy="782177"/>
          </a:xfrm>
          <a:prstGeom prst="wedgeRectCallout">
            <a:avLst>
              <a:gd name="adj1" fmla="val -112755"/>
              <a:gd name="adj2" fmla="val -122505"/>
            </a:avLst>
          </a:prstGeom>
          <a:solidFill>
            <a:srgbClr val="FF3300"/>
          </a:solidFill>
          <a:ln w="9525">
            <a:solidFill>
              <a:schemeClr val="hlink"/>
            </a:solidFill>
            <a:miter lim="800000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FF99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蒙 恬</a:t>
            </a:r>
          </a:p>
        </p:txBody>
      </p:sp>
      <p:sp>
        <p:nvSpPr>
          <p:cNvPr id="26" name="矩形 25"/>
          <p:cNvSpPr/>
          <p:nvPr/>
        </p:nvSpPr>
        <p:spPr>
          <a:xfrm>
            <a:off x="3249257" y="3642541"/>
            <a:ext cx="957313" cy="553998"/>
          </a:xfrm>
          <a:prstGeom prst="rect">
            <a:avLst/>
          </a:prstGeom>
          <a:solidFill>
            <a:srgbClr val="B8F103"/>
          </a:solidFill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临洮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83141" y="2477418"/>
            <a:ext cx="957313" cy="553998"/>
          </a:xfrm>
          <a:prstGeom prst="rect">
            <a:avLst/>
          </a:prstGeom>
          <a:solidFill>
            <a:srgbClr val="B8F103"/>
          </a:solidFill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辽东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矩形 28673"/>
          <p:cNvSpPr>
            <a:spLocks noChangeArrowheads="1" noChangeShapeType="1" noTextEdit="1"/>
          </p:cNvSpPr>
          <p:nvPr/>
        </p:nvSpPr>
        <p:spPr bwMode="auto">
          <a:xfrm>
            <a:off x="506413" y="423863"/>
            <a:ext cx="6948487" cy="87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94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感悟统一</a:t>
            </a:r>
          </a:p>
        </p:txBody>
      </p:sp>
      <p:sp>
        <p:nvSpPr>
          <p:cNvPr id="107522" name="文本框 99"/>
          <p:cNvSpPr txBox="1">
            <a:spLocks noChangeArrowheads="1"/>
          </p:cNvSpPr>
          <p:nvPr/>
        </p:nvSpPr>
        <p:spPr bwMode="auto">
          <a:xfrm>
            <a:off x="1138238" y="2114550"/>
            <a:ext cx="926306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</a:t>
            </a:r>
            <a:r>
              <a:rPr lang="en-US" altLang="zh-CN" sz="3200" b="1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</a:t>
            </a:r>
            <a:r>
              <a:rPr lang="zh-CN" altLang="en-US" sz="4000" b="1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想一想：国家统一对各地区、各民族之间的经济、文化交流有什么好处？</a:t>
            </a:r>
            <a:endParaRPr lang="zh-CN" altLang="en-US" sz="4000" b="1" dirty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107523" name="组合 1"/>
          <p:cNvGrpSpPr/>
          <p:nvPr/>
        </p:nvGrpSpPr>
        <p:grpSpPr bwMode="auto">
          <a:xfrm flipH="1">
            <a:off x="4330700" y="4660900"/>
            <a:ext cx="6896100" cy="2176463"/>
            <a:chOff x="2297" y="2779"/>
            <a:chExt cx="13913" cy="7988"/>
          </a:xfrm>
        </p:grpSpPr>
        <p:sp>
          <p:nvSpPr>
            <p:cNvPr id="3" name="云形标注 2"/>
            <p:cNvSpPr/>
            <p:nvPr/>
          </p:nvSpPr>
          <p:spPr>
            <a:xfrm>
              <a:off x="5711" y="2779"/>
              <a:ext cx="10499" cy="5290"/>
            </a:xfrm>
            <a:prstGeom prst="cloudCallout">
              <a:avLst>
                <a:gd name="adj1" fmla="val -66542"/>
                <a:gd name="adj2" fmla="val 63735"/>
              </a:avLst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526" name="Text Box 2"/>
            <p:cNvSpPr txBox="1">
              <a:spLocks noChangeArrowheads="1"/>
            </p:cNvSpPr>
            <p:nvPr/>
          </p:nvSpPr>
          <p:spPr bwMode="auto">
            <a:xfrm>
              <a:off x="6940" y="3437"/>
              <a:ext cx="7832" cy="30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chemeClr val="bg1"/>
                  </a:solidFill>
                  <a:latin typeface="Times New Roman" panose="02020603050405020304" charset="0"/>
                </a:rPr>
                <a:t>各抒己见：你说 他说 大家说</a:t>
              </a:r>
            </a:p>
          </p:txBody>
        </p:sp>
        <p:pic>
          <p:nvPicPr>
            <p:cNvPr id="107527" name="Picture 3" descr="t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7" y="8072"/>
              <a:ext cx="1610" cy="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41"/>
          <p:cNvSpPr>
            <a:spLocks noChangeArrowheads="1"/>
          </p:cNvSpPr>
          <p:nvPr/>
        </p:nvSpPr>
        <p:spPr bwMode="auto">
          <a:xfrm>
            <a:off x="463550" y="3352800"/>
            <a:ext cx="2749550" cy="1981200"/>
          </a:xfrm>
          <a:prstGeom prst="ellipse">
            <a:avLst/>
          </a:prstGeom>
          <a:solidFill>
            <a:srgbClr val="003366">
              <a:alpha val="9019"/>
            </a:srgb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黑体" pitchFamily="49" charset="-122"/>
                <a:cs typeface="宋体" pitchFamily="2" charset="-122"/>
              </a:rPr>
              <a:t>秦灭六国</a:t>
            </a:r>
            <a:endParaRPr kumimoji="0" lang="zh-CN" altLang="zh-CN" sz="3500" b="1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3" name="Oval 41"/>
          <p:cNvSpPr>
            <a:spLocks noChangeArrowheads="1"/>
          </p:cNvSpPr>
          <p:nvPr/>
        </p:nvSpPr>
        <p:spPr bwMode="auto">
          <a:xfrm>
            <a:off x="4273550" y="2387600"/>
            <a:ext cx="3130550" cy="3543300"/>
          </a:xfrm>
          <a:prstGeom prst="ellipse">
            <a:avLst/>
          </a:prstGeom>
          <a:solidFill>
            <a:srgbClr val="003366">
              <a:alpha val="9019"/>
            </a:srgb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500" b="1" dirty="0" smtClean="0">
                <a:ea typeface="黑体" pitchFamily="49" charset="-122"/>
                <a:cs typeface="宋体" pitchFamily="2" charset="-122"/>
              </a:rPr>
              <a:t>秦朝</a:t>
            </a:r>
            <a:endParaRPr lang="en-US" altLang="zh-CN" sz="3500" b="1" dirty="0" smtClean="0"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宋体" pitchFamily="2" charset="-122"/>
              </a:rPr>
              <a:t>嬴政</a:t>
            </a:r>
            <a:endParaRPr kumimoji="0" lang="en-US" altLang="zh-CN" sz="3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500" b="1" dirty="0" smtClean="0">
                <a:ea typeface="黑体" pitchFamily="49" charset="-122"/>
                <a:cs typeface="宋体" pitchFamily="2" charset="-122"/>
              </a:rPr>
              <a:t>公元前</a:t>
            </a:r>
            <a:r>
              <a:rPr lang="en-US" altLang="zh-CN" sz="3500" b="1" dirty="0" smtClean="0">
                <a:ea typeface="黑体" pitchFamily="49" charset="-122"/>
                <a:cs typeface="宋体" pitchFamily="2" charset="-122"/>
              </a:rPr>
              <a:t>221</a:t>
            </a:r>
            <a:r>
              <a:rPr lang="zh-CN" altLang="en-US" sz="3500" b="1" dirty="0" smtClean="0">
                <a:ea typeface="黑体" pitchFamily="49" charset="-122"/>
                <a:cs typeface="宋体" pitchFamily="2" charset="-122"/>
              </a:rPr>
              <a:t>年</a:t>
            </a:r>
            <a:endParaRPr kumimoji="0" lang="en-US" altLang="zh-CN" sz="3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auto">
          <a:xfrm>
            <a:off x="8571230" y="1463040"/>
            <a:ext cx="3376930" cy="4678680"/>
          </a:xfrm>
          <a:prstGeom prst="ellipse">
            <a:avLst/>
          </a:prstGeom>
          <a:solidFill>
            <a:srgbClr val="003366">
              <a:alpha val="9019"/>
            </a:srgb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宋体" pitchFamily="2" charset="-122"/>
              </a:rPr>
              <a:t>中央集权制</a:t>
            </a:r>
            <a:endParaRPr kumimoji="0" lang="en-US" altLang="zh-CN" sz="3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500" b="1" dirty="0" smtClean="0">
                <a:ea typeface="黑体" pitchFamily="49" charset="-122"/>
                <a:cs typeface="宋体" pitchFamily="2" charset="-122"/>
              </a:rPr>
              <a:t>统一文字</a:t>
            </a:r>
            <a:endParaRPr lang="en-US" altLang="zh-CN" sz="3500" b="1" dirty="0" smtClean="0"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宋体" pitchFamily="2" charset="-122"/>
              </a:rPr>
              <a:t>统一货币</a:t>
            </a:r>
            <a:endParaRPr kumimoji="0" lang="en-US" altLang="zh-CN" sz="3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500" b="1" dirty="0" smtClean="0">
                <a:ea typeface="黑体" pitchFamily="49" charset="-122"/>
                <a:cs typeface="宋体" pitchFamily="2" charset="-122"/>
              </a:rPr>
              <a:t>统一度量衡</a:t>
            </a:r>
            <a:endParaRPr lang="en-US" altLang="zh-CN" sz="3500" b="1" dirty="0" smtClean="0"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500" b="1" dirty="0" smtClean="0">
                <a:ea typeface="黑体" pitchFamily="49" charset="-122"/>
                <a:cs typeface="宋体" pitchFamily="2" charset="-122"/>
              </a:rPr>
              <a:t>统一车轨</a:t>
            </a:r>
            <a:endParaRPr lang="en-US" altLang="zh-CN" sz="3500" b="1" dirty="0" smtClean="0"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宋体" pitchFamily="2" charset="-122"/>
              </a:rPr>
              <a:t>北筑长城</a:t>
            </a:r>
            <a:endParaRPr kumimoji="0" lang="en-US" altLang="zh-CN" sz="3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500" b="1" dirty="0" smtClean="0">
                <a:ea typeface="黑体" pitchFamily="49" charset="-122"/>
                <a:cs typeface="宋体" pitchFamily="2" charset="-122"/>
              </a:rPr>
              <a:t>南凿灵渠</a:t>
            </a:r>
            <a:endParaRPr kumimoji="0" lang="zh-CN" altLang="zh-CN" sz="3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327400" y="4114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6957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a typeface="黑体" pitchFamily="49" charset="-122"/>
              </a:rPr>
              <a:t>建立</a:t>
            </a:r>
            <a:endParaRPr lang="zh-CN" altLang="en-US" sz="2800" b="1" dirty="0"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7398" y="224135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本课小结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9100" y="1536700"/>
            <a:ext cx="5033750" cy="62017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zh-CN" altLang="en-US" sz="3430" b="1" dirty="0" smtClean="0">
                <a:solidFill>
                  <a:srgbClr val="FFC000"/>
                </a:solidFill>
                <a:ea typeface="黑体" pitchFamily="49" charset="-122"/>
              </a:rPr>
              <a:t>政治、经济、军事、文化</a:t>
            </a:r>
            <a:endParaRPr lang="zh-CN" altLang="en-US" sz="3430" b="1" dirty="0">
              <a:solidFill>
                <a:srgbClr val="FFC000"/>
              </a:solidFill>
              <a:ea typeface="黑体" pitchFamily="49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10800000">
            <a:off x="7498352" y="4063633"/>
            <a:ext cx="990328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28560" y="36118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巩固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74320" y="611414"/>
            <a:ext cx="114953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7175"/>
            <a:r>
              <a:rPr lang="zh-CN" altLang="en-US" sz="2800" b="1" dirty="0" smtClean="0">
                <a:latin typeface="Calibri" pitchFamily="34" charset="0"/>
                <a:cs typeface="Calibri" pitchFamily="34" charset="0"/>
              </a:rPr>
              <a:t>阅读材料，完成下列问题       </a:t>
            </a:r>
            <a:endParaRPr lang="zh-CN" altLang="en-US" sz="2800" dirty="0" smtClean="0">
              <a:cs typeface="宋体" pitchFamily="2" charset="-122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材料一</a:t>
            </a:r>
            <a:r>
              <a:rPr kumimoji="0" lang="en-US" altLang="zh-CN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:</a:t>
            </a:r>
            <a:r>
              <a:rPr kumimoji="0" lang="zh-CN" altLang="en-US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秦王扫六合，虎视何雄哉！挥剑决浮云，诸侯尽西来。</a:t>
            </a:r>
            <a:r>
              <a:rPr kumimoji="0" lang="en-US" altLang="zh-CN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-----</a:t>
            </a:r>
            <a:r>
              <a:rPr kumimoji="0" lang="zh-CN" altLang="en-US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李白</a:t>
            </a:r>
            <a:endParaRPr kumimoji="0" lang="zh-CN" altLang="en-US" sz="2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材料二</a:t>
            </a:r>
            <a:r>
              <a:rPr kumimoji="0" lang="en-US" altLang="zh-CN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endParaRPr kumimoji="0" lang="en-US" altLang="zh-CN" sz="2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311" y="1778000"/>
            <a:ext cx="9297849" cy="2232297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09006" y="4026456"/>
            <a:ext cx="119829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（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1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）材料一中李白所盛赞的“秦王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Calibri" pitchFamily="34" charset="0"/>
              </a:rPr>
              <a:t>”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是谁？据材料一，指出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Calibri" pitchFamily="34" charset="0"/>
              </a:rPr>
              <a:t>“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秦王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Calibri" pitchFamily="34" charset="0"/>
              </a:rPr>
              <a:t>”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的历史贡献。</a:t>
            </a:r>
            <a:endParaRPr kumimoji="0" lang="zh-CN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（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2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）依据材料二两幅图片，指出秦朝为巩固统一采取的两项重要措施。</a:t>
            </a:r>
            <a:endParaRPr kumimoji="0" lang="zh-CN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矩形 70657"/>
          <p:cNvSpPr>
            <a:spLocks noChangeArrowheads="1" noChangeShapeType="1" noTextEdit="1"/>
          </p:cNvSpPr>
          <p:nvPr/>
        </p:nvSpPr>
        <p:spPr bwMode="auto">
          <a:xfrm>
            <a:off x="7075488" y="795338"/>
            <a:ext cx="28956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9125"/>
                <a:gd name="adj2" fmla="val -1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8080"/>
                  </a:solidFill>
                  <a:rou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方正舒体" panose="02010601030101010101" charset="-122"/>
              </a:rPr>
              <a:t>课堂回味</a:t>
            </a:r>
          </a:p>
        </p:txBody>
      </p:sp>
      <p:grpSp>
        <p:nvGrpSpPr>
          <p:cNvPr id="70659" name="组合 70658"/>
          <p:cNvGrpSpPr/>
          <p:nvPr/>
        </p:nvGrpSpPr>
        <p:grpSpPr bwMode="auto">
          <a:xfrm>
            <a:off x="3352800" y="2286000"/>
            <a:ext cx="4038600" cy="3352800"/>
            <a:chOff x="0" y="0"/>
            <a:chExt cx="2544" cy="2112"/>
          </a:xfrm>
        </p:grpSpPr>
        <p:sp>
          <p:nvSpPr>
            <p:cNvPr id="117780" name="椭圆 70659"/>
            <p:cNvSpPr>
              <a:spLocks noChangeArrowheads="1"/>
            </p:cNvSpPr>
            <p:nvPr/>
          </p:nvSpPr>
          <p:spPr bwMode="auto">
            <a:xfrm>
              <a:off x="0" y="0"/>
              <a:ext cx="2544" cy="2112"/>
            </a:xfrm>
            <a:prstGeom prst="ellipse">
              <a:avLst/>
            </a:prstGeom>
            <a:solidFill>
              <a:srgbClr val="000066"/>
            </a:solidFill>
            <a:ln w="76200" cap="sq" cmpd="tri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17781" name="文本框 70660"/>
            <p:cNvSpPr txBox="1">
              <a:spLocks noChangeArrowheads="1"/>
            </p:cNvSpPr>
            <p:nvPr/>
          </p:nvSpPr>
          <p:spPr bwMode="auto">
            <a:xfrm>
              <a:off x="180" y="302"/>
              <a:ext cx="2221" cy="1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5000"/>
                </a:lnSpc>
              </a:pPr>
              <a:r>
                <a:rPr lang="zh-CN" altLang="en-US" sz="4000" b="1">
                  <a:solidFill>
                    <a:srgbClr val="00FF00"/>
                  </a:solidFill>
                  <a:ea typeface="华文行楷" panose="02010800040101010101" charset="-122"/>
                  <a:cs typeface="华文行楷" panose="02010800040101010101" charset="-122"/>
                </a:rPr>
                <a:t>通过本堂课学习你有哪些</a:t>
              </a:r>
            </a:p>
            <a:p>
              <a:pPr algn="ctr" eaLnBrk="0" hangingPunct="0">
                <a:lnSpc>
                  <a:spcPct val="125000"/>
                </a:lnSpc>
              </a:pPr>
              <a:r>
                <a:rPr lang="zh-CN" altLang="en-US" sz="4000" b="1">
                  <a:solidFill>
                    <a:srgbClr val="00FF00"/>
                  </a:solidFill>
                  <a:ea typeface="华文行楷" panose="02010800040101010101" charset="-122"/>
                  <a:cs typeface="华文行楷" panose="02010800040101010101" charset="-122"/>
                </a:rPr>
                <a:t>启示？</a:t>
              </a:r>
            </a:p>
          </p:txBody>
        </p:sp>
      </p:grpSp>
      <p:grpSp>
        <p:nvGrpSpPr>
          <p:cNvPr id="70662" name="组合 70661"/>
          <p:cNvGrpSpPr/>
          <p:nvPr/>
        </p:nvGrpSpPr>
        <p:grpSpPr bwMode="auto">
          <a:xfrm>
            <a:off x="3352800" y="2286000"/>
            <a:ext cx="4038600" cy="3352800"/>
            <a:chOff x="0" y="0"/>
            <a:chExt cx="2544" cy="2112"/>
          </a:xfrm>
        </p:grpSpPr>
        <p:sp>
          <p:nvSpPr>
            <p:cNvPr id="117778" name="椭圆 70662"/>
            <p:cNvSpPr>
              <a:spLocks noChangeArrowheads="1"/>
            </p:cNvSpPr>
            <p:nvPr/>
          </p:nvSpPr>
          <p:spPr bwMode="auto">
            <a:xfrm>
              <a:off x="0" y="0"/>
              <a:ext cx="2544" cy="2112"/>
            </a:xfrm>
            <a:prstGeom prst="ellipse">
              <a:avLst/>
            </a:prstGeom>
            <a:solidFill>
              <a:srgbClr val="003300"/>
            </a:solidFill>
            <a:ln w="76200" cap="sq" cmpd="tri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17779" name="文本框 70663"/>
            <p:cNvSpPr txBox="1">
              <a:spLocks noChangeArrowheads="1"/>
            </p:cNvSpPr>
            <p:nvPr/>
          </p:nvSpPr>
          <p:spPr bwMode="auto">
            <a:xfrm>
              <a:off x="75" y="391"/>
              <a:ext cx="2445" cy="10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5000"/>
                </a:lnSpc>
              </a:pPr>
              <a:r>
                <a:rPr lang="zh-CN" altLang="en-US" sz="4000" b="1">
                  <a:solidFill>
                    <a:srgbClr val="FFFF00"/>
                  </a:solidFill>
                  <a:ea typeface="华文行楷" panose="02010800040101010101" charset="-122"/>
                  <a:cs typeface="华文行楷" panose="02010800040101010101" charset="-122"/>
                </a:rPr>
                <a:t>通过本堂课学习你有哪些收获？</a:t>
              </a:r>
            </a:p>
          </p:txBody>
        </p:sp>
      </p:grpSp>
      <p:sp>
        <p:nvSpPr>
          <p:cNvPr id="70665" name="文本框 70664"/>
          <p:cNvSpPr txBox="1">
            <a:spLocks noChangeArrowheads="1"/>
          </p:cNvSpPr>
          <p:nvPr/>
        </p:nvSpPr>
        <p:spPr bwMode="auto">
          <a:xfrm>
            <a:off x="1916113" y="1905000"/>
            <a:ext cx="914400" cy="3962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1"/>
            </a:solidFill>
            <a:miter lim="800000"/>
          </a:ln>
        </p:spPr>
        <p:txBody>
          <a:bodyPr vert="eaVert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0FF00"/>
                </a:solidFill>
                <a:ea typeface="隶书" panose="02010509060101010101" pitchFamily="49" charset="-122"/>
              </a:rPr>
              <a:t>历史使人智慧</a:t>
            </a:r>
          </a:p>
        </p:txBody>
      </p:sp>
      <p:sp>
        <p:nvSpPr>
          <p:cNvPr id="70666" name="云形标注 70665"/>
          <p:cNvSpPr>
            <a:spLocks noChangeArrowheads="1"/>
          </p:cNvSpPr>
          <p:nvPr/>
        </p:nvSpPr>
        <p:spPr bwMode="auto">
          <a:xfrm>
            <a:off x="7924800" y="3352800"/>
            <a:ext cx="2514600" cy="838200"/>
          </a:xfrm>
          <a:prstGeom prst="cloudCallout">
            <a:avLst>
              <a:gd name="adj1" fmla="val -76958"/>
              <a:gd name="adj2" fmla="val 119319"/>
            </a:avLst>
          </a:prstGeom>
          <a:solidFill>
            <a:srgbClr val="800080"/>
          </a:solidFill>
          <a:ln w="9525">
            <a:solidFill>
              <a:schemeClr val="accent1"/>
            </a:solidFill>
            <a:rou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00FF00"/>
                </a:solidFill>
                <a:ea typeface="华文行楷" panose="02010800040101010101" charset="-122"/>
                <a:cs typeface="华文行楷" panose="02010800040101010101" charset="-122"/>
              </a:rPr>
              <a:t>什么收获</a:t>
            </a:r>
          </a:p>
        </p:txBody>
      </p:sp>
      <p:pic>
        <p:nvPicPr>
          <p:cNvPr id="117766" name="图片 2" descr="3408742_172629094062_2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4850" y="4965700"/>
            <a:ext cx="992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7767" name="组合 4"/>
          <p:cNvGrpSpPr/>
          <p:nvPr/>
        </p:nvGrpSpPr>
        <p:grpSpPr bwMode="auto">
          <a:xfrm>
            <a:off x="-136525" y="-41275"/>
            <a:ext cx="12368213" cy="6815138"/>
            <a:chOff x="790" y="-64"/>
            <a:chExt cx="17508" cy="10646"/>
          </a:xfrm>
        </p:grpSpPr>
        <p:sp>
          <p:nvSpPr>
            <p:cNvPr id="10" name="矩形 9"/>
            <p:cNvSpPr/>
            <p:nvPr/>
          </p:nvSpPr>
          <p:spPr bwMode="auto">
            <a:xfrm flipV="1">
              <a:off x="960" y="10514"/>
              <a:ext cx="17281" cy="69"/>
            </a:xfrm>
            <a:prstGeom prst="rect">
              <a:avLst/>
            </a:prstGeom>
            <a:solidFill>
              <a:srgbClr val="6600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15" dirty="0">
                <a:ln>
                  <a:solidFill>
                    <a:srgbClr val="660033"/>
                  </a:solidFill>
                </a:ln>
              </a:endParaRPr>
            </a:p>
          </p:txBody>
        </p:sp>
        <p:grpSp>
          <p:nvGrpSpPr>
            <p:cNvPr id="117771" name="组合 3"/>
            <p:cNvGrpSpPr/>
            <p:nvPr/>
          </p:nvGrpSpPr>
          <p:grpSpPr bwMode="auto">
            <a:xfrm>
              <a:off x="790" y="-64"/>
              <a:ext cx="17508" cy="1868"/>
              <a:chOff x="790" y="-64"/>
              <a:chExt cx="17508" cy="186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961" y="-64"/>
                <a:ext cx="17281" cy="1056"/>
              </a:xfrm>
              <a:prstGeom prst="rect">
                <a:avLst/>
              </a:prstGeom>
              <a:solidFill>
                <a:srgbClr val="76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715" dirty="0">
                    <a:solidFill>
                      <a:schemeClr val="tx1"/>
                    </a:solidFill>
                  </a:rPr>
                  <a:t> </a:t>
                </a:r>
                <a:endParaRPr lang="zh-CN" altLang="en-US" sz="17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本框 5"/>
              <p:cNvSpPr txBox="1"/>
              <p:nvPr/>
            </p:nvSpPr>
            <p:spPr>
              <a:xfrm>
                <a:off x="2399" y="157"/>
                <a:ext cx="4598" cy="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85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人教版七年级上册</a:t>
                </a:r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7565" y="132"/>
                <a:ext cx="4607" cy="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第</a:t>
                </a:r>
                <a:r>
                  <a:rPr lang="en-US" altLang="zh-CN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</a:t>
                </a:r>
                <a:r>
                  <a:rPr lang="zh-CN" altLang="en-US" sz="228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课 秦统一中国</a:t>
                </a:r>
              </a:p>
            </p:txBody>
          </p:sp>
          <p:pic>
            <p:nvPicPr>
              <p:cNvPr id="117775" name="图片 39" descr="网站标志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3" y="11"/>
                <a:ext cx="905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文本框 13"/>
              <p:cNvSpPr txBox="1"/>
              <p:nvPr/>
            </p:nvSpPr>
            <p:spPr>
              <a:xfrm>
                <a:off x="16029" y="-46"/>
                <a:ext cx="2269" cy="96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715" b="1" dirty="0">
                    <a:solidFill>
                      <a:schemeClr val="accent4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第三单元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715" b="1" dirty="0">
                    <a:solidFill>
                      <a:schemeClr val="accent4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秦汉时期</a:t>
                </a:r>
              </a:p>
            </p:txBody>
          </p:sp>
          <p:pic>
            <p:nvPicPr>
              <p:cNvPr id="3" name="图片 2" descr="t01da7b50edbb0958b7 (1)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25" t="25625" r="31719" b="38750"/>
              <a:stretch>
                <a:fillRect/>
              </a:stretch>
            </p:blipFill>
            <p:spPr>
              <a:xfrm rot="596584">
                <a:off x="790" y="653"/>
                <a:ext cx="2211" cy="11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bldLvl="0" animBg="1"/>
      <p:bldP spid="7066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G:\烟盒设计\烟盒453465.png"/>
          <p:cNvPicPr>
            <a:picLocks noChangeAspect="1" noChangeArrowheads="1"/>
          </p:cNvPicPr>
          <p:nvPr/>
        </p:nvPicPr>
        <p:blipFill>
          <a:blip r:embed="rId3" cstate="print"/>
          <a:srcRect l="19386" t="44502" r="63570" b="44244"/>
          <a:stretch>
            <a:fillRect/>
          </a:stretch>
        </p:blipFill>
        <p:spPr bwMode="auto">
          <a:xfrm>
            <a:off x="0" y="765175"/>
            <a:ext cx="1219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767487"/>
            <a:ext cx="12192000" cy="1207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ln>
                  <a:solidFill>
                    <a:schemeClr val="bg1"/>
                  </a:solidFill>
                </a:ln>
                <a:latin typeface="华文隶书" panose="02010800040101010101" pitchFamily="2" charset="-122"/>
                <a:ea typeface="华文隶书" panose="02010800040101010101" pitchFamily="2" charset="-122"/>
              </a:rPr>
              <a:t>  </a:t>
            </a:r>
          </a:p>
        </p:txBody>
      </p:sp>
      <p:pic>
        <p:nvPicPr>
          <p:cNvPr id="74755" name="Picture 3" descr="秦始皇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2205038"/>
            <a:ext cx="11637962" cy="3984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4756" name="文本框 6"/>
          <p:cNvSpPr txBox="1">
            <a:spLocks noChangeArrowheads="1"/>
          </p:cNvSpPr>
          <p:nvPr/>
        </p:nvSpPr>
        <p:spPr bwMode="auto">
          <a:xfrm>
            <a:off x="3457575" y="957263"/>
            <a:ext cx="6045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4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4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课 秦统一中国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1625" y="190500"/>
            <a:ext cx="3246438" cy="439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85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部编版</a:t>
            </a:r>
            <a:r>
              <a:rPr lang="zh-CN" altLang="en-US" sz="2285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七年级上册</a:t>
            </a:r>
          </a:p>
        </p:txBody>
      </p:sp>
      <p:pic>
        <p:nvPicPr>
          <p:cNvPr id="74758" name="图片 25" descr="t011e2cbd4a9287b2e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0763" y="0"/>
            <a:ext cx="2281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图片 111619" descr="图片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4288"/>
            <a:ext cx="122174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矩形 111622"/>
          <p:cNvSpPr>
            <a:spLocks noChangeArrowheads="1"/>
          </p:cNvSpPr>
          <p:nvPr/>
        </p:nvSpPr>
        <p:spPr bwMode="auto">
          <a:xfrm>
            <a:off x="6743700" y="5441950"/>
            <a:ext cx="4349750" cy="750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4000" b="1">
                <a:solidFill>
                  <a:schemeClr val="tx2"/>
                </a:solidFill>
                <a:latin typeface="Comic Sans MS" panose="030F0702030302020204" pitchFamily="66" charset="0"/>
              </a:rPr>
              <a:t>    秦始皇陵墓</a:t>
            </a:r>
          </a:p>
        </p:txBody>
      </p:sp>
      <p:sp>
        <p:nvSpPr>
          <p:cNvPr id="118787" name="WordArt 3"/>
          <p:cNvSpPr>
            <a:spLocks noChangeArrowheads="1" noChangeShapeType="1" noTextEdit="1"/>
          </p:cNvSpPr>
          <p:nvPr/>
        </p:nvSpPr>
        <p:spPr bwMode="auto">
          <a:xfrm>
            <a:off x="2243138" y="2006600"/>
            <a:ext cx="7704137" cy="357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谢谢大家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12212638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57338"/>
            <a:ext cx="9145588" cy="4752975"/>
          </a:xfrm>
          <a:gradFill rotWithShape="0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38100" cmpd="dbl">
            <a:solidFill>
              <a:srgbClr val="FFCC00"/>
            </a:solidFill>
          </a:ln>
        </p:spPr>
        <p:txBody>
          <a:bodyPr/>
          <a:lstStyle/>
          <a:p>
            <a:pPr marL="0" indent="0" eaLnBrk="1" hangingPunct="1">
              <a:lnSpc>
                <a:spcPts val="47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【学习目标】</a:t>
            </a:r>
          </a:p>
          <a:p>
            <a:pPr marL="0" indent="0" eaLnBrk="1" hangingPunct="1">
              <a:lnSpc>
                <a:spcPts val="4700"/>
              </a:lnSpc>
              <a:defRPr/>
            </a:pPr>
            <a:r>
              <a:rPr lang="zh-CN" altLang="en-US" sz="2800" b="1" dirty="0"/>
              <a:t>1</a:t>
            </a:r>
            <a:r>
              <a:rPr lang="zh-CN" altLang="en-US" sz="2800" b="1" dirty="0" smtClean="0"/>
              <a:t>．说出秦</a:t>
            </a:r>
            <a:r>
              <a:rPr lang="zh-CN" altLang="en-US" sz="2800" b="1" dirty="0"/>
              <a:t>王嬴政统一六国的史实</a:t>
            </a:r>
            <a:r>
              <a:rPr lang="zh-CN" altLang="en-US" sz="2800" b="1" dirty="0" smtClean="0"/>
              <a:t>，概述其</a:t>
            </a:r>
            <a:r>
              <a:rPr lang="zh-CN" altLang="en-US" sz="2800" b="1" dirty="0"/>
              <a:t>重要意义。</a:t>
            </a:r>
          </a:p>
          <a:p>
            <a:pPr marL="0" indent="0" eaLnBrk="1" hangingPunct="1">
              <a:lnSpc>
                <a:spcPts val="4700"/>
              </a:lnSpc>
              <a:defRPr/>
            </a:pPr>
            <a:r>
              <a:rPr lang="zh-CN" altLang="en-US" sz="2800" b="1" dirty="0"/>
              <a:t>2．掌握秦始皇开创皇帝制度，推行郡县制，建立中央集权制度的具体措施。</a:t>
            </a:r>
          </a:p>
          <a:p>
            <a:pPr marL="0" indent="0" eaLnBrk="1" hangingPunct="1">
              <a:lnSpc>
                <a:spcPts val="4700"/>
              </a:lnSpc>
              <a:defRPr/>
            </a:pPr>
            <a:r>
              <a:rPr lang="zh-CN" altLang="en-US" sz="2800" b="1" dirty="0"/>
              <a:t>3．掌握秦始皇统一文字、货币、度量衡,开凿灵渠、修筑长城</a:t>
            </a:r>
            <a:r>
              <a:rPr lang="zh-CN" altLang="en-US" sz="2800" b="1" dirty="0" smtClean="0"/>
              <a:t>等巩</a:t>
            </a:r>
            <a:r>
              <a:rPr lang="zh-CN" altLang="en-US" sz="2800" b="1" dirty="0"/>
              <a:t>固统一的措施。</a:t>
            </a:r>
          </a:p>
          <a:p>
            <a:pPr marL="0" indent="0" eaLnBrk="1" hangingPunct="1">
              <a:lnSpc>
                <a:spcPts val="4700"/>
              </a:lnSpc>
              <a:defRPr/>
            </a:pPr>
            <a:r>
              <a:rPr lang="zh-CN" altLang="en-US" sz="2800" b="1" dirty="0"/>
              <a:t>4．认识秦的统一符合历史发展潮流和人民愿望，是历史的进步。</a:t>
            </a:r>
          </a:p>
        </p:txBody>
      </p:sp>
      <p:pic>
        <p:nvPicPr>
          <p:cNvPr id="76803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3" t="61" r="1384" b="-833"/>
          <a:stretch>
            <a:fillRect/>
          </a:stretch>
        </p:blipFill>
        <p:spPr bwMode="auto">
          <a:xfrm rot="2160000">
            <a:off x="2568575" y="188913"/>
            <a:ext cx="13731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WordArt 5"/>
          <p:cNvSpPr>
            <a:spLocks noChangeArrowheads="1" noChangeShapeType="1" noTextEdit="1"/>
          </p:cNvSpPr>
          <p:nvPr/>
        </p:nvSpPr>
        <p:spPr bwMode="auto">
          <a:xfrm>
            <a:off x="4224338" y="333375"/>
            <a:ext cx="36718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0000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楷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78450" y="1543050"/>
            <a:ext cx="760413" cy="3111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1890" tIns="50944" rIns="101890" bIns="50944" anchor="ctr"/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9975">
              <a:buFont typeface="Arial" panose="020B0604020202020204" pitchFamily="34" charset="0"/>
              <a:buNone/>
              <a:defRPr/>
            </a:pPr>
            <a:endParaRPr lang="zh-CN" altLang="en-US" sz="2000"/>
          </a:p>
        </p:txBody>
      </p:sp>
      <p:sp>
        <p:nvSpPr>
          <p:cNvPr id="12" name="圆角矩形 11"/>
          <p:cNvSpPr/>
          <p:nvPr/>
        </p:nvSpPr>
        <p:spPr>
          <a:xfrm>
            <a:off x="184150" y="2917825"/>
            <a:ext cx="660400" cy="1676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导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卡</a:t>
            </a:r>
            <a:endParaRPr lang="zh-CN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8725" y="1516063"/>
            <a:ext cx="928688" cy="41116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1890" tIns="50944" rIns="101890" bIns="50944" anchor="ctr"/>
          <a:lstStyle/>
          <a:p>
            <a:pPr defTabSz="1069975">
              <a:buFont typeface="Arial" panose="020B0604020202020204" pitchFamily="34" charset="0"/>
              <a:buNone/>
              <a:defRPr/>
            </a:pPr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6802438" y="2006600"/>
            <a:ext cx="928687" cy="4127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1890" tIns="50944" rIns="101890" bIns="50944" anchor="ctr"/>
          <a:lstStyle/>
          <a:p>
            <a:pPr defTabSz="1069975">
              <a:buFont typeface="Arial" panose="020B0604020202020204" pitchFamily="34" charset="0"/>
              <a:buNone/>
              <a:defRPr/>
            </a:pPr>
            <a:endParaRPr lang="zh-CN" altLang="en-US" sz="2000"/>
          </a:p>
        </p:txBody>
      </p:sp>
      <p:sp>
        <p:nvSpPr>
          <p:cNvPr id="77844" name="矩形 20"/>
          <p:cNvSpPr>
            <a:spLocks noChangeArrowheads="1"/>
          </p:cNvSpPr>
          <p:nvPr/>
        </p:nvSpPr>
        <p:spPr bwMode="auto">
          <a:xfrm>
            <a:off x="3416300" y="292100"/>
            <a:ext cx="6197600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sz="3000" b="1" dirty="0" smtClean="0">
                <a:latin typeface="宋体" panose="02010600030101010101" pitchFamily="2" charset="-122"/>
                <a:sym typeface="+mn-ea"/>
              </a:rPr>
              <a:t>     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  <a:sym typeface="+mn-ea"/>
              </a:rPr>
              <a:t>预习展示交流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1064803" y="1283110"/>
            <a:ext cx="10217713" cy="51771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66675">
              <a:lnSpc>
                <a:spcPts val="4000"/>
              </a:lnSpc>
            </a:pPr>
            <a:r>
              <a:rPr lang="en-US" altLang="zh-CN" sz="3000" b="1" dirty="0"/>
              <a:t>1.</a:t>
            </a:r>
            <a:r>
              <a:rPr lang="zh-CN" altLang="en-US" sz="3000" b="1" dirty="0"/>
              <a:t>公元前</a:t>
            </a:r>
            <a:r>
              <a:rPr lang="en-US" altLang="zh-CN" sz="3000" b="1" dirty="0"/>
              <a:t>221</a:t>
            </a:r>
            <a:r>
              <a:rPr lang="zh-CN" altLang="en-US" sz="3000" b="1" dirty="0"/>
              <a:t>年，秦王</a:t>
            </a:r>
            <a:r>
              <a:rPr lang="zh-CN" altLang="en-US" sz="3000" b="1" u="sng" dirty="0"/>
              <a:t> </a:t>
            </a:r>
            <a:r>
              <a:rPr lang="zh-CN" altLang="en-US" sz="3000" b="1" u="sng" dirty="0" smtClean="0"/>
              <a:t>           </a:t>
            </a:r>
            <a:r>
              <a:rPr lang="zh-CN" altLang="en-US" sz="3000" b="1" dirty="0" smtClean="0"/>
              <a:t>完成</a:t>
            </a:r>
            <a:r>
              <a:rPr lang="zh-CN" altLang="en-US" sz="3000" b="1" dirty="0"/>
              <a:t>统一大业，建立秦朝，定都咸阳。</a:t>
            </a:r>
          </a:p>
          <a:p>
            <a:pPr indent="66675">
              <a:lnSpc>
                <a:spcPts val="4000"/>
              </a:lnSpc>
            </a:pPr>
            <a:r>
              <a:rPr lang="en-US" altLang="zh-CN" sz="3000" b="1" dirty="0"/>
              <a:t>2.</a:t>
            </a:r>
            <a:r>
              <a:rPr lang="zh-CN" altLang="en-US" sz="3000" b="1" dirty="0"/>
              <a:t>秦朝建立了中央集权制度，最高统治者称</a:t>
            </a:r>
            <a:r>
              <a:rPr lang="zh-CN" altLang="en-US" sz="3000" b="1" u="sng" dirty="0"/>
              <a:t>        </a:t>
            </a:r>
            <a:r>
              <a:rPr lang="zh-CN" altLang="en-US" sz="3000" b="1" dirty="0"/>
              <a:t>，中央机构有丞相、</a:t>
            </a:r>
            <a:r>
              <a:rPr lang="zh-CN" altLang="en-US" sz="3000" b="1" u="sng" dirty="0"/>
              <a:t>   </a:t>
            </a:r>
            <a:r>
              <a:rPr lang="zh-CN" altLang="en-US" sz="3000" b="1" u="sng" dirty="0" smtClean="0"/>
              <a:t>           </a:t>
            </a:r>
            <a:r>
              <a:rPr lang="zh-CN" altLang="en-US" sz="3000" b="1" dirty="0"/>
              <a:t>和</a:t>
            </a:r>
            <a:r>
              <a:rPr lang="zh-CN" altLang="en-US" sz="3000" b="1" u="sng" dirty="0"/>
              <a:t>      </a:t>
            </a:r>
            <a:r>
              <a:rPr lang="zh-CN" altLang="en-US" sz="3000" b="1" u="sng" dirty="0" smtClean="0"/>
              <a:t>               </a:t>
            </a:r>
            <a:r>
              <a:rPr lang="zh-CN" altLang="en-US" sz="3000" b="1" dirty="0"/>
              <a:t>统领，地方建立有中央直接管辖的</a:t>
            </a:r>
            <a:r>
              <a:rPr lang="zh-CN" altLang="en-US" sz="3000" b="1" u="sng" dirty="0"/>
              <a:t>            </a:t>
            </a:r>
            <a:r>
              <a:rPr lang="zh-CN" altLang="en-US" sz="3000" b="1" dirty="0"/>
              <a:t>。</a:t>
            </a:r>
          </a:p>
          <a:p>
            <a:pPr indent="66675">
              <a:lnSpc>
                <a:spcPts val="4000"/>
              </a:lnSpc>
            </a:pPr>
            <a:r>
              <a:rPr lang="en-US" altLang="zh-CN" sz="3000" b="1" dirty="0"/>
              <a:t>3.</a:t>
            </a:r>
            <a:r>
              <a:rPr lang="zh-CN" altLang="en-US" sz="3000" b="1" dirty="0"/>
              <a:t>秦始皇采取了一系列巩固统一的措施，文化上，统一文字，以</a:t>
            </a:r>
            <a:r>
              <a:rPr lang="zh-CN" altLang="en-US" sz="3000" b="1" u="sng" dirty="0"/>
              <a:t>     </a:t>
            </a:r>
            <a:r>
              <a:rPr lang="zh-CN" altLang="en-US" sz="3000" b="1" u="sng" dirty="0" smtClean="0"/>
              <a:t>     </a:t>
            </a:r>
            <a:r>
              <a:rPr lang="zh-CN" altLang="en-US" sz="3000" b="1" dirty="0"/>
              <a:t>为通用文字；经济上以</a:t>
            </a:r>
            <a:r>
              <a:rPr lang="zh-CN" altLang="en-US" sz="3000" b="1" u="sng" dirty="0"/>
              <a:t>          </a:t>
            </a:r>
            <a:r>
              <a:rPr lang="zh-CN" altLang="en-US" sz="3000" b="1" u="sng" dirty="0" smtClean="0"/>
              <a:t>             </a:t>
            </a:r>
            <a:r>
              <a:rPr lang="zh-CN" altLang="en-US" sz="3000" b="1" dirty="0"/>
              <a:t>标准货币，统一</a:t>
            </a:r>
            <a:r>
              <a:rPr lang="zh-CN" altLang="en-US" sz="3000" b="1" u="sng" dirty="0"/>
              <a:t>         </a:t>
            </a:r>
            <a:r>
              <a:rPr lang="zh-CN" altLang="en-US" sz="3000" b="1" u="sng" dirty="0" smtClean="0"/>
              <a:t>      </a:t>
            </a:r>
            <a:r>
              <a:rPr lang="zh-CN" altLang="en-US" sz="3000" b="1" dirty="0" smtClean="0"/>
              <a:t>制度</a:t>
            </a:r>
            <a:r>
              <a:rPr lang="zh-CN" altLang="en-US" sz="3000" b="1" dirty="0"/>
              <a:t>；交通上，统一</a:t>
            </a:r>
            <a:r>
              <a:rPr lang="zh-CN" altLang="en-US" sz="3000" b="1" u="sng" dirty="0"/>
              <a:t>   </a:t>
            </a:r>
            <a:r>
              <a:rPr lang="zh-CN" altLang="en-US" sz="3000" b="1" u="sng" dirty="0" smtClean="0"/>
              <a:t>       </a:t>
            </a:r>
            <a:r>
              <a:rPr lang="zh-CN" altLang="en-US" sz="3000" b="1" dirty="0" smtClean="0"/>
              <a:t>和道路的宽窄，下令</a:t>
            </a:r>
            <a:r>
              <a:rPr lang="zh-CN" altLang="en-US" sz="3000" b="1" dirty="0"/>
              <a:t>开凿</a:t>
            </a:r>
            <a:r>
              <a:rPr lang="zh-CN" altLang="en-US" sz="3000" b="1" u="sng" dirty="0"/>
              <a:t>    </a:t>
            </a:r>
            <a:r>
              <a:rPr lang="zh-CN" altLang="en-US" sz="3000" b="1" u="sng" dirty="0" smtClean="0"/>
              <a:t>       </a:t>
            </a:r>
            <a:r>
              <a:rPr lang="zh-CN" altLang="en-US" sz="3000" b="1" dirty="0"/>
              <a:t>，沟通了</a:t>
            </a:r>
            <a:r>
              <a:rPr lang="zh-CN" altLang="en-US" sz="3000" b="1" dirty="0" smtClean="0"/>
              <a:t>湘江和漓江</a:t>
            </a:r>
            <a:r>
              <a:rPr lang="zh-CN" altLang="en-US" sz="3000" b="1" dirty="0"/>
              <a:t>；军事上派大将蒙恬北击匈奴，修筑</a:t>
            </a:r>
            <a:r>
              <a:rPr lang="zh-CN" altLang="en-US" sz="3000" b="1" u="sng" dirty="0"/>
              <a:t>         </a:t>
            </a:r>
            <a:r>
              <a:rPr lang="zh-CN" altLang="en-US" sz="3000" b="1" dirty="0" smtClean="0"/>
              <a:t>。</a:t>
            </a:r>
            <a:endParaRPr lang="zh-CN" alt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4115" y="12142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ea typeface="黑体" pitchFamily="49" charset="-122"/>
              </a:rPr>
              <a:t>嬴政</a:t>
            </a:r>
            <a:endParaRPr lang="zh-CN" altLang="en-US" sz="3200" b="1" dirty="0">
              <a:solidFill>
                <a:srgbClr val="C00000"/>
              </a:solidFill>
              <a:ea typeface="黑体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875934" y="2251588"/>
            <a:ext cx="6539255" cy="1592580"/>
            <a:chOff x="2861186" y="2148349"/>
            <a:chExt cx="6539255" cy="1592580"/>
          </a:xfrm>
        </p:grpSpPr>
        <p:sp>
          <p:nvSpPr>
            <p:cNvPr id="9" name="TextBox 8"/>
            <p:cNvSpPr txBox="1"/>
            <p:nvPr/>
          </p:nvSpPr>
          <p:spPr>
            <a:xfrm>
              <a:off x="2861186" y="315615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ea typeface="黑体" pitchFamily="49" charset="-122"/>
                </a:rPr>
                <a:t>郡县</a:t>
              </a:r>
              <a:endParaRPr lang="zh-CN" altLang="en-US" sz="3200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39147" y="26743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御史大夫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0348" y="2630129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太尉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91832" y="2148349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皇帝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58412" y="4227872"/>
            <a:ext cx="7160655" cy="2138270"/>
            <a:chOff x="1514167" y="3947653"/>
            <a:chExt cx="7160655" cy="2138270"/>
          </a:xfrm>
        </p:grpSpPr>
        <p:sp>
          <p:nvSpPr>
            <p:cNvPr id="14" name="TextBox 13"/>
            <p:cNvSpPr txBox="1"/>
            <p:nvPr/>
          </p:nvSpPr>
          <p:spPr>
            <a:xfrm>
              <a:off x="2684206" y="5501148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长城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4167" y="3947653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小篆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0297" y="4041058"/>
              <a:ext cx="22445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圆形方孔钱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28620" y="4493343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车轨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8580" y="4513006"/>
              <a:ext cx="1420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度量衡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35278" y="4955458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ea typeface="黑体" pitchFamily="49" charset="-122"/>
                </a:rPr>
                <a:t>灵渠</a:t>
              </a:r>
              <a:endParaRPr lang="zh-CN" altLang="en-US" sz="3200" b="1" dirty="0">
                <a:solidFill>
                  <a:srgbClr val="C00000"/>
                </a:solidFill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260648"/>
            <a:ext cx="11521280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 b="1" dirty="0">
                <a:latin typeface="Times New Roman" panose="02020603050405020304" charset="0"/>
                <a:ea typeface="黑体" panose="02010609060101010101" charset="-122"/>
              </a:rPr>
              <a:t>战国时期，各诸侯国分立混战。假如你是当时的一个老百姓，你最希望出现一个什么样的局面？</a:t>
            </a:r>
            <a:endParaRPr lang="zh-CN" altLang="en-US" dirty="0"/>
          </a:p>
        </p:txBody>
      </p:sp>
      <p:grpSp>
        <p:nvGrpSpPr>
          <p:cNvPr id="78852" name="组合 2"/>
          <p:cNvGrpSpPr/>
          <p:nvPr/>
        </p:nvGrpSpPr>
        <p:grpSpPr bwMode="auto">
          <a:xfrm>
            <a:off x="9783763" y="4721225"/>
            <a:ext cx="1978025" cy="1803400"/>
            <a:chOff x="11555" y="7436"/>
            <a:chExt cx="2336" cy="2840"/>
          </a:xfrm>
        </p:grpSpPr>
        <p:pic>
          <p:nvPicPr>
            <p:cNvPr id="78871" name="Picture 2" descr="http://img6.itiexue.net/1590/1590736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575" y="7436"/>
              <a:ext cx="2089" cy="2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11555" y="7491"/>
              <a:ext cx="2336" cy="2785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78853" name="图片 3" descr="秦帝国11"/>
          <p:cNvPicPr>
            <a:picLocks noChangeAspect="1"/>
          </p:cNvPicPr>
          <p:nvPr/>
        </p:nvPicPr>
        <p:blipFill>
          <a:blip r:embed="rId4" cstate="print"/>
          <a:srcRect t="5350"/>
          <a:stretch>
            <a:fillRect/>
          </a:stretch>
        </p:blipFill>
        <p:spPr bwMode="auto">
          <a:xfrm>
            <a:off x="2941638" y="1990725"/>
            <a:ext cx="677862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秦帝国22"/>
          <p:cNvPicPr>
            <a:picLocks noChangeAspect="1"/>
          </p:cNvPicPr>
          <p:nvPr/>
        </p:nvPicPr>
        <p:blipFill>
          <a:blip r:embed="rId5" cstate="print"/>
          <a:srcRect t="4190"/>
          <a:stretch>
            <a:fillRect/>
          </a:stretch>
        </p:blipFill>
        <p:spPr bwMode="auto">
          <a:xfrm>
            <a:off x="2955925" y="1979613"/>
            <a:ext cx="67183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秦帝国33"/>
          <p:cNvPicPr>
            <a:picLocks noChangeAspect="1"/>
          </p:cNvPicPr>
          <p:nvPr/>
        </p:nvPicPr>
        <p:blipFill>
          <a:blip r:embed="rId6" cstate="print"/>
          <a:srcRect t="4190"/>
          <a:stretch>
            <a:fillRect/>
          </a:stretch>
        </p:blipFill>
        <p:spPr bwMode="auto">
          <a:xfrm>
            <a:off x="2955925" y="1979613"/>
            <a:ext cx="67183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秦帝国44"/>
          <p:cNvPicPr>
            <a:picLocks noChangeAspect="1"/>
          </p:cNvPicPr>
          <p:nvPr/>
        </p:nvPicPr>
        <p:blipFill>
          <a:blip r:embed="rId7" cstate="print"/>
          <a:srcRect t="4176"/>
          <a:stretch>
            <a:fillRect/>
          </a:stretch>
        </p:blipFill>
        <p:spPr bwMode="auto">
          <a:xfrm>
            <a:off x="2970213" y="1979613"/>
            <a:ext cx="671988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秦帝国55"/>
          <p:cNvPicPr>
            <a:picLocks noChangeAspect="1"/>
          </p:cNvPicPr>
          <p:nvPr/>
        </p:nvPicPr>
        <p:blipFill>
          <a:blip r:embed="rId8" cstate="print"/>
          <a:srcRect t="4642"/>
          <a:stretch>
            <a:fillRect/>
          </a:stretch>
        </p:blipFill>
        <p:spPr bwMode="auto">
          <a:xfrm>
            <a:off x="2955925" y="2000250"/>
            <a:ext cx="6719888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秦帝国66"/>
          <p:cNvPicPr>
            <a:picLocks noChangeAspect="1"/>
          </p:cNvPicPr>
          <p:nvPr/>
        </p:nvPicPr>
        <p:blipFill>
          <a:blip r:embed="rId9" cstate="print"/>
          <a:srcRect t="3944"/>
          <a:stretch>
            <a:fillRect/>
          </a:stretch>
        </p:blipFill>
        <p:spPr bwMode="auto">
          <a:xfrm>
            <a:off x="2955925" y="1968500"/>
            <a:ext cx="67183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秦帝国77"/>
          <p:cNvPicPr>
            <a:picLocks noChangeAspect="1"/>
          </p:cNvPicPr>
          <p:nvPr/>
        </p:nvPicPr>
        <p:blipFill>
          <a:blip r:embed="rId10" cstate="print"/>
          <a:srcRect t="4422"/>
          <a:stretch>
            <a:fillRect/>
          </a:stretch>
        </p:blipFill>
        <p:spPr bwMode="auto">
          <a:xfrm>
            <a:off x="2970213" y="1990725"/>
            <a:ext cx="6713537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10080323" y="2416267"/>
            <a:ext cx="59503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攻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93750" y="2446338"/>
            <a:ext cx="23764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000" b="1">
                <a:latin typeface="Calibri" panose="020F0502020204030204" charset="0"/>
              </a:rPr>
              <a:t>挥师灭韩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93750" y="3057525"/>
            <a:ext cx="23764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Calibri" panose="020F0502020204030204" charset="0"/>
              </a:rPr>
              <a:t>破赵逼燕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93750" y="3668713"/>
            <a:ext cx="23764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Calibri" panose="020F0502020204030204" charset="0"/>
              </a:rPr>
              <a:t>占领魏地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93750" y="4281488"/>
            <a:ext cx="23764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Calibri" panose="020F0502020204030204" charset="0"/>
              </a:rPr>
              <a:t>大举伐楚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93750" y="4892675"/>
            <a:ext cx="23764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Calibri" panose="020F0502020204030204" charset="0"/>
              </a:rPr>
              <a:t>攻破燕国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93750" y="5503863"/>
            <a:ext cx="23764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Calibri" panose="020F0502020204030204" charset="0"/>
              </a:rPr>
              <a:t>吞并齐国</a:t>
            </a:r>
          </a:p>
        </p:txBody>
      </p:sp>
      <p:sp>
        <p:nvSpPr>
          <p:cNvPr id="26" name="椭圆 25"/>
          <p:cNvSpPr/>
          <p:nvPr/>
        </p:nvSpPr>
        <p:spPr>
          <a:xfrm>
            <a:off x="5243513" y="4281488"/>
            <a:ext cx="101600" cy="76200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noFill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195888" y="4249738"/>
            <a:ext cx="196850" cy="147637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868863" y="4384675"/>
            <a:ext cx="6461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咸阳</a:t>
            </a:r>
          </a:p>
        </p:txBody>
      </p:sp>
      <p:sp>
        <p:nvSpPr>
          <p:cNvPr id="29" name="Text Box 6"/>
          <p:cNvSpPr txBox="1"/>
          <p:nvPr/>
        </p:nvSpPr>
        <p:spPr>
          <a:xfrm>
            <a:off x="698500" y="544513"/>
            <a:ext cx="10820400" cy="108902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x-none" sz="324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  </a:t>
            </a:r>
            <a:r>
              <a:rPr lang="zh-CN" altLang="en-US" sz="324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想一想</a:t>
            </a:r>
            <a:r>
              <a:rPr lang="en-US" altLang="x-none" sz="324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 </a:t>
            </a:r>
            <a:r>
              <a:rPr lang="zh-CN" altLang="en-US" sz="324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：</a:t>
            </a:r>
            <a:r>
              <a:rPr lang="en-US" altLang="x-none" sz="324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 sz="3230" b="1" dirty="0">
                <a:latin typeface="Times New Roman" panose="02020603050405020304" charset="0"/>
                <a:ea typeface="黑体" panose="02010609060101010101" charset="-122"/>
              </a:rPr>
              <a:t>战国时诸侯国分立混战，假如你是当时的老百姓，你最希望出现怎样的局面？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 bldLvl="0" animBg="1"/>
      <p:bldP spid="27" grpId="0" bldLvl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msotw9_temp0"/>
          <p:cNvPicPr>
            <a:picLocks noChangeAspect="1"/>
          </p:cNvPicPr>
          <p:nvPr/>
        </p:nvPicPr>
        <p:blipFill>
          <a:blip r:embed="rId2" cstate="print">
            <a:lum bright="-22000" contrast="26000"/>
          </a:blip>
          <a:srcRect b="10228"/>
          <a:stretch>
            <a:fillRect/>
          </a:stretch>
        </p:blipFill>
        <p:spPr bwMode="auto">
          <a:xfrm>
            <a:off x="14288" y="0"/>
            <a:ext cx="1213643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807575" y="3141663"/>
            <a:ext cx="669925" cy="1800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3200" b="1">
                <a:solidFill>
                  <a:srgbClr val="6600FF"/>
                </a:solidFill>
                <a:latin typeface="Times New Roman" panose="02020603050405020304" charset="0"/>
                <a:ea typeface="黑体" panose="02010609060101010101" charset="-122"/>
              </a:rPr>
              <a:t>东到东海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880100" y="549275"/>
            <a:ext cx="1944688" cy="5794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6600FF"/>
                </a:solidFill>
                <a:latin typeface="Times New Roman" panose="02020603050405020304" charset="0"/>
                <a:ea typeface="黑体" panose="02010609060101010101" charset="-122"/>
              </a:rPr>
              <a:t>北至长城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32463" y="5956300"/>
            <a:ext cx="1871662" cy="5794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6600FF"/>
                </a:solidFill>
                <a:latin typeface="Times New Roman" panose="02020603050405020304" charset="0"/>
                <a:ea typeface="黑体" panose="02010609060101010101" charset="-122"/>
              </a:rPr>
              <a:t>南到南海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606675" y="2420938"/>
            <a:ext cx="669925" cy="1800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3200" b="1">
                <a:solidFill>
                  <a:srgbClr val="6600FF"/>
                </a:solidFill>
                <a:latin typeface="Times New Roman" panose="02020603050405020304" charset="0"/>
                <a:ea typeface="黑体" panose="02010609060101010101" charset="-122"/>
              </a:rPr>
              <a:t>西到陇西</a:t>
            </a:r>
          </a:p>
        </p:txBody>
      </p:sp>
      <p:sp>
        <p:nvSpPr>
          <p:cNvPr id="80902" name="AutoShape 5"/>
          <p:cNvSpPr/>
          <p:nvPr/>
        </p:nvSpPr>
        <p:spPr bwMode="auto">
          <a:xfrm>
            <a:off x="3810000" y="1219200"/>
            <a:ext cx="5715000" cy="45926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492 w 21600"/>
              <a:gd name="T13" fmla="*/ 10451 h 21600"/>
              <a:gd name="T14" fmla="*/ 20108 w 21600"/>
              <a:gd name="T15" fmla="*/ 111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9718" y="4627"/>
                </a:lnTo>
                <a:lnTo>
                  <a:pt x="10451" y="4627"/>
                </a:lnTo>
                <a:lnTo>
                  <a:pt x="10451" y="10451"/>
                </a:lnTo>
                <a:lnTo>
                  <a:pt x="4627" y="10451"/>
                </a:lnTo>
                <a:lnTo>
                  <a:pt x="4627" y="9718"/>
                </a:lnTo>
                <a:lnTo>
                  <a:pt x="0" y="10800"/>
                </a:lnTo>
                <a:lnTo>
                  <a:pt x="4627" y="11882"/>
                </a:lnTo>
                <a:lnTo>
                  <a:pt x="4627" y="11149"/>
                </a:lnTo>
                <a:lnTo>
                  <a:pt x="10451" y="11149"/>
                </a:lnTo>
                <a:lnTo>
                  <a:pt x="10451" y="16973"/>
                </a:lnTo>
                <a:lnTo>
                  <a:pt x="9718" y="16973"/>
                </a:lnTo>
                <a:lnTo>
                  <a:pt x="10800" y="21600"/>
                </a:lnTo>
                <a:lnTo>
                  <a:pt x="11882" y="16973"/>
                </a:lnTo>
                <a:lnTo>
                  <a:pt x="11149" y="16973"/>
                </a:lnTo>
                <a:lnTo>
                  <a:pt x="11149" y="11149"/>
                </a:lnTo>
                <a:lnTo>
                  <a:pt x="16973" y="11149"/>
                </a:lnTo>
                <a:lnTo>
                  <a:pt x="16973" y="11882"/>
                </a:lnTo>
                <a:lnTo>
                  <a:pt x="21600" y="10800"/>
                </a:lnTo>
                <a:lnTo>
                  <a:pt x="16973" y="9718"/>
                </a:lnTo>
                <a:lnTo>
                  <a:pt x="16973" y="10451"/>
                </a:lnTo>
                <a:lnTo>
                  <a:pt x="11149" y="10451"/>
                </a:lnTo>
                <a:lnTo>
                  <a:pt x="11149" y="4627"/>
                </a:lnTo>
                <a:lnTo>
                  <a:pt x="11882" y="4627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rgbClr val="00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5216" y="3173975"/>
            <a:ext cx="147847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6600FF"/>
                </a:solidFill>
                <a:latin typeface="Times New Roman" panose="02020603050405020304" charset="0"/>
                <a:ea typeface="黑体" panose="02010609060101010101" charset="-122"/>
              </a:rPr>
              <a:t>秦朝</a:t>
            </a:r>
            <a:endParaRPr lang="zh-CN" altLang="en-US" sz="4000" b="1" dirty="0">
              <a:solidFill>
                <a:srgbClr val="6600FF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nimBg="1"/>
      <p:bldP spid="28676" grpId="0" bldLvl="0" animBg="1"/>
      <p:bldP spid="28677" grpId="0" bldLvl="0" animBg="1"/>
      <p:bldP spid="2867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图片 30721" descr="秦朝疆域图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788" y="2227263"/>
            <a:ext cx="77533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图片 6146" descr="254cfe1ae8f9f7592af2f33d98d060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3533775"/>
            <a:ext cx="177958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矩形 6147"/>
          <p:cNvSpPr>
            <a:spLocks noChangeArrowheads="1" noChangeShapeType="1" noTextEdit="1"/>
          </p:cNvSpPr>
          <p:nvPr/>
        </p:nvSpPr>
        <p:spPr bwMode="auto">
          <a:xfrm>
            <a:off x="371475" y="6291263"/>
            <a:ext cx="1479550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秦始皇</a:t>
            </a:r>
          </a:p>
        </p:txBody>
      </p:sp>
      <p:pic>
        <p:nvPicPr>
          <p:cNvPr id="84996" name="图片 2"/>
          <p:cNvPicPr>
            <a:picLocks noChangeAspect="1"/>
          </p:cNvPicPr>
          <p:nvPr/>
        </p:nvPicPr>
        <p:blipFill>
          <a:blip r:embed="rId4" cstate="print"/>
          <a:srcRect b="8252"/>
          <a:stretch>
            <a:fillRect/>
          </a:stretch>
        </p:blipFill>
        <p:spPr bwMode="auto">
          <a:xfrm>
            <a:off x="9990138" y="4959350"/>
            <a:ext cx="2162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997" name="组合 2"/>
          <p:cNvGrpSpPr/>
          <p:nvPr/>
        </p:nvGrpSpPr>
        <p:grpSpPr bwMode="auto">
          <a:xfrm>
            <a:off x="944563" y="150813"/>
            <a:ext cx="10302875" cy="1928812"/>
            <a:chOff x="1488" y="238"/>
            <a:chExt cx="16224" cy="3036"/>
          </a:xfrm>
        </p:grpSpPr>
        <p:sp>
          <p:nvSpPr>
            <p:cNvPr id="2" name="云形标注 1"/>
            <p:cNvSpPr/>
            <p:nvPr/>
          </p:nvSpPr>
          <p:spPr>
            <a:xfrm>
              <a:off x="1488" y="238"/>
              <a:ext cx="16224" cy="3036"/>
            </a:xfrm>
            <a:prstGeom prst="cloudCallout">
              <a:avLst>
                <a:gd name="adj1" fmla="val -46061"/>
                <a:gd name="adj2" fmla="val 163664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999" name="文本框 99"/>
            <p:cNvSpPr txBox="1">
              <a:spLocks noChangeArrowheads="1"/>
            </p:cNvSpPr>
            <p:nvPr/>
          </p:nvSpPr>
          <p:spPr bwMode="auto">
            <a:xfrm>
              <a:off x="2660" y="717"/>
              <a:ext cx="14539" cy="18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秦始皇的烦恼一</a:t>
              </a:r>
              <a:r>
                <a:rPr lang="zh-CN" altLang="en-US" sz="36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：如何更有效地加强国家统治，把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全国各地牢牢控制</a:t>
              </a:r>
              <a:r>
                <a:rPr lang="zh-CN" altLang="en-US" sz="36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在自己的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手中呢？</a:t>
              </a:r>
              <a:endPara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图片 6" descr="帷幕.jpg"/>
          <p:cNvPicPr>
            <a:picLocks noChangeAspect="1"/>
          </p:cNvPicPr>
          <p:nvPr/>
        </p:nvPicPr>
        <p:blipFill>
          <a:blip r:embed="rId2" cstate="print"/>
          <a:srcRect b="6670"/>
          <a:stretch>
            <a:fillRect/>
          </a:stretch>
        </p:blipFill>
        <p:spPr bwMode="auto">
          <a:xfrm>
            <a:off x="1524000" y="0"/>
            <a:ext cx="9448800" cy="71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Line 8"/>
          <p:cNvSpPr>
            <a:spLocks noChangeShapeType="1"/>
          </p:cNvSpPr>
          <p:nvPr/>
        </p:nvSpPr>
        <p:spPr bwMode="auto">
          <a:xfrm>
            <a:off x="1524000" y="3333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019" name="TextBox 7"/>
          <p:cNvSpPr txBox="1">
            <a:spLocks noChangeArrowheads="1"/>
          </p:cNvSpPr>
          <p:nvPr/>
        </p:nvSpPr>
        <p:spPr bwMode="auto">
          <a:xfrm>
            <a:off x="4038600" y="1219200"/>
            <a:ext cx="4343400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历史短剧</a:t>
            </a:r>
            <a:endParaRPr lang="en-US" altLang="zh-CN" sz="8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8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朝会</a:t>
            </a:r>
            <a:r>
              <a:rPr lang="en-US" altLang="zh-CN" sz="8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zh-CN" altLang="en-US" sz="8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86020" name="Picture 3" descr="毛笔2"/>
          <p:cNvPicPr>
            <a:picLocks noChangeAspect="1"/>
          </p:cNvPicPr>
          <p:nvPr/>
        </p:nvPicPr>
        <p:blipFill>
          <a:blip r:embed="rId3" cstate="print"/>
          <a:srcRect l="48750" t="22501" r="13750" b="42500"/>
          <a:stretch>
            <a:fillRect/>
          </a:stretch>
        </p:blipFill>
        <p:spPr bwMode="auto">
          <a:xfrm>
            <a:off x="7315200" y="609600"/>
            <a:ext cx="33528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Box 9"/>
          <p:cNvSpPr txBox="1">
            <a:spLocks noChangeArrowheads="1"/>
          </p:cNvSpPr>
          <p:nvPr/>
        </p:nvSpPr>
        <p:spPr bwMode="auto">
          <a:xfrm>
            <a:off x="4419600" y="4648200"/>
            <a:ext cx="4343400" cy="1040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080" b="1" dirty="0">
                <a:solidFill>
                  <a:srgbClr val="FFFF66"/>
                </a:solidFill>
              </a:rPr>
              <a:t>剧中人物</a:t>
            </a:r>
            <a:r>
              <a:rPr lang="en-US" altLang="zh-CN" sz="3080" b="1" dirty="0">
                <a:solidFill>
                  <a:srgbClr val="FFFF66"/>
                </a:solidFill>
              </a:rPr>
              <a:t>    </a:t>
            </a:r>
            <a:r>
              <a:rPr lang="zh-CN" altLang="en-US" sz="3080" b="1" dirty="0">
                <a:solidFill>
                  <a:schemeClr val="bg1"/>
                </a:solidFill>
                <a:ea typeface="黑体" pitchFamily="49" charset="-122"/>
              </a:rPr>
              <a:t>秦始皇</a:t>
            </a:r>
            <a:endParaRPr lang="en-US" altLang="zh-CN" sz="3080" b="1" dirty="0">
              <a:solidFill>
                <a:schemeClr val="bg1"/>
              </a:solidFill>
              <a:ea typeface="黑体" pitchFamily="49" charset="-122"/>
            </a:endParaRPr>
          </a:p>
          <a:p>
            <a:r>
              <a:rPr lang="zh-CN" altLang="en-US" sz="3080" b="1" dirty="0">
                <a:solidFill>
                  <a:schemeClr val="bg1"/>
                </a:solidFill>
                <a:ea typeface="黑体" pitchFamily="49" charset="-122"/>
              </a:rPr>
              <a:t>                   王</a:t>
            </a:r>
            <a:r>
              <a:rPr lang="zh-CN" altLang="en-US" sz="3080" b="1" dirty="0" smtClean="0">
                <a:solidFill>
                  <a:schemeClr val="bg1"/>
                </a:solidFill>
                <a:ea typeface="黑体" pitchFamily="49" charset="-122"/>
              </a:rPr>
              <a:t>绾    李斯</a:t>
            </a:r>
            <a:endParaRPr lang="zh-CN" altLang="en-US" sz="3080" b="1" dirty="0">
              <a:solidFill>
                <a:schemeClr val="bg1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文本框 39938"/>
          <p:cNvSpPr txBox="1">
            <a:spLocks noChangeArrowheads="1"/>
          </p:cNvSpPr>
          <p:nvPr/>
        </p:nvSpPr>
        <p:spPr bwMode="auto">
          <a:xfrm>
            <a:off x="3432175" y="984250"/>
            <a:ext cx="1223963" cy="6397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ea typeface="黑体" panose="02010609060101010101" charset="-122"/>
              </a:rPr>
              <a:t>皇帝</a:t>
            </a:r>
          </a:p>
        </p:txBody>
      </p:sp>
      <p:grpSp>
        <p:nvGrpSpPr>
          <p:cNvPr id="39940" name="组合 39939"/>
          <p:cNvGrpSpPr/>
          <p:nvPr/>
        </p:nvGrpSpPr>
        <p:grpSpPr bwMode="auto">
          <a:xfrm>
            <a:off x="2482850" y="1608138"/>
            <a:ext cx="3095625" cy="646112"/>
            <a:chOff x="0" y="0"/>
            <a:chExt cx="1950" cy="407"/>
          </a:xfrm>
        </p:grpSpPr>
        <p:sp>
          <p:nvSpPr>
            <p:cNvPr id="39941" name="直接连接符 39940"/>
            <p:cNvSpPr/>
            <p:nvPr/>
          </p:nvSpPr>
          <p:spPr>
            <a:xfrm>
              <a:off x="953" y="0"/>
              <a:ext cx="0" cy="362"/>
            </a:xfrm>
            <a:prstGeom prst="line">
              <a:avLst/>
            </a:prstGeom>
            <a:ln w="38100" cap="flat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2" name="直接连接符 39941"/>
            <p:cNvSpPr/>
            <p:nvPr/>
          </p:nvSpPr>
          <p:spPr>
            <a:xfrm>
              <a:off x="0" y="226"/>
              <a:ext cx="1950" cy="0"/>
            </a:xfrm>
            <a:prstGeom prst="line">
              <a:avLst/>
            </a:prstGeom>
            <a:ln w="38100" cap="flat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3" name="直接连接符 39942"/>
            <p:cNvSpPr/>
            <p:nvPr/>
          </p:nvSpPr>
          <p:spPr>
            <a:xfrm>
              <a:off x="0" y="226"/>
              <a:ext cx="0" cy="181"/>
            </a:xfrm>
            <a:prstGeom prst="line">
              <a:avLst/>
            </a:prstGeom>
            <a:ln w="38100" cap="flat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4" name="直接连接符 39943"/>
            <p:cNvSpPr/>
            <p:nvPr/>
          </p:nvSpPr>
          <p:spPr>
            <a:xfrm>
              <a:off x="1950" y="226"/>
              <a:ext cx="0" cy="181"/>
            </a:xfrm>
            <a:prstGeom prst="line">
              <a:avLst/>
            </a:prstGeom>
            <a:ln w="38100" cap="flat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9945" name="文本框 39944"/>
          <p:cNvSpPr txBox="1">
            <a:spLocks noChangeArrowheads="1"/>
          </p:cNvSpPr>
          <p:nvPr/>
        </p:nvSpPr>
        <p:spPr bwMode="auto">
          <a:xfrm>
            <a:off x="3313113" y="2166938"/>
            <a:ext cx="1223962" cy="7016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丞相</a:t>
            </a:r>
          </a:p>
        </p:txBody>
      </p:sp>
      <p:sp>
        <p:nvSpPr>
          <p:cNvPr id="39946" name="文本框 39945"/>
          <p:cNvSpPr txBox="1">
            <a:spLocks noChangeArrowheads="1"/>
          </p:cNvSpPr>
          <p:nvPr/>
        </p:nvSpPr>
        <p:spPr bwMode="auto">
          <a:xfrm>
            <a:off x="1857375" y="2168525"/>
            <a:ext cx="1223963" cy="7016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太尉</a:t>
            </a:r>
          </a:p>
        </p:txBody>
      </p:sp>
      <p:sp>
        <p:nvSpPr>
          <p:cNvPr id="39947" name="文本框 39946"/>
          <p:cNvSpPr txBox="1">
            <a:spLocks noChangeArrowheads="1"/>
          </p:cNvSpPr>
          <p:nvPr/>
        </p:nvSpPr>
        <p:spPr bwMode="auto">
          <a:xfrm>
            <a:off x="4727575" y="2205038"/>
            <a:ext cx="2303463" cy="7016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御史大夫</a:t>
            </a:r>
          </a:p>
        </p:txBody>
      </p:sp>
      <p:sp>
        <p:nvSpPr>
          <p:cNvPr id="39948" name="直接连接符 39947"/>
          <p:cNvSpPr/>
          <p:nvPr/>
        </p:nvSpPr>
        <p:spPr>
          <a:xfrm>
            <a:off x="3949700" y="2781300"/>
            <a:ext cx="0" cy="287338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9" name="直接连接符 39948"/>
          <p:cNvSpPr/>
          <p:nvPr/>
        </p:nvSpPr>
        <p:spPr>
          <a:xfrm>
            <a:off x="2430463" y="2868613"/>
            <a:ext cx="0" cy="287337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0" name="直接连接符 39949"/>
          <p:cNvSpPr/>
          <p:nvPr/>
        </p:nvSpPr>
        <p:spPr>
          <a:xfrm>
            <a:off x="5591175" y="2781300"/>
            <a:ext cx="0" cy="287338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1" name="文本框 39950"/>
          <p:cNvSpPr txBox="1">
            <a:spLocks noChangeArrowheads="1"/>
          </p:cNvSpPr>
          <p:nvPr/>
        </p:nvSpPr>
        <p:spPr bwMode="auto">
          <a:xfrm>
            <a:off x="5016500" y="3068638"/>
            <a:ext cx="1295400" cy="517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/>
              <a:t>(监察)</a:t>
            </a:r>
          </a:p>
        </p:txBody>
      </p:sp>
      <p:sp>
        <p:nvSpPr>
          <p:cNvPr id="39952" name="文本框 39951"/>
          <p:cNvSpPr txBox="1">
            <a:spLocks noChangeArrowheads="1"/>
          </p:cNvSpPr>
          <p:nvPr/>
        </p:nvSpPr>
        <p:spPr bwMode="auto">
          <a:xfrm>
            <a:off x="3363913" y="3059113"/>
            <a:ext cx="1223962" cy="517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/>
              <a:t>(行政)</a:t>
            </a:r>
          </a:p>
        </p:txBody>
      </p:sp>
      <p:sp>
        <p:nvSpPr>
          <p:cNvPr id="39953" name="文本框 39952"/>
          <p:cNvSpPr txBox="1">
            <a:spLocks noChangeArrowheads="1"/>
          </p:cNvSpPr>
          <p:nvPr/>
        </p:nvSpPr>
        <p:spPr bwMode="auto">
          <a:xfrm>
            <a:off x="1866900" y="3081338"/>
            <a:ext cx="1223963" cy="517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/>
              <a:t>(军事)</a:t>
            </a:r>
          </a:p>
        </p:txBody>
      </p:sp>
      <p:sp>
        <p:nvSpPr>
          <p:cNvPr id="39954" name="椭圆 39953"/>
          <p:cNvSpPr>
            <a:spLocks noChangeArrowheads="1"/>
          </p:cNvSpPr>
          <p:nvPr/>
        </p:nvSpPr>
        <p:spPr bwMode="auto">
          <a:xfrm>
            <a:off x="6456363" y="836613"/>
            <a:ext cx="3095625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3600" b="1">
                <a:solidFill>
                  <a:schemeClr val="bg2"/>
                </a:solidFill>
                <a:latin typeface="Times New Roman" panose="02020603050405020304" charset="0"/>
              </a:rPr>
              <a:t>最高统治者</a:t>
            </a:r>
          </a:p>
        </p:txBody>
      </p:sp>
      <p:sp>
        <p:nvSpPr>
          <p:cNvPr id="39955" name="椭圆 39954"/>
          <p:cNvSpPr>
            <a:spLocks noChangeArrowheads="1"/>
          </p:cNvSpPr>
          <p:nvPr/>
        </p:nvSpPr>
        <p:spPr bwMode="auto">
          <a:xfrm>
            <a:off x="6816725" y="2565400"/>
            <a:ext cx="25923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chemeClr val="bg2"/>
                </a:solidFill>
                <a:latin typeface="Times New Roman" panose="02020603050405020304" charset="0"/>
              </a:rPr>
              <a:t>中央政府</a:t>
            </a:r>
          </a:p>
        </p:txBody>
      </p:sp>
      <p:sp>
        <p:nvSpPr>
          <p:cNvPr id="39956" name="直接连接符 39955"/>
          <p:cNvSpPr/>
          <p:nvPr/>
        </p:nvSpPr>
        <p:spPr>
          <a:xfrm>
            <a:off x="4008438" y="3752850"/>
            <a:ext cx="0" cy="360363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7" name="文本框 39956"/>
          <p:cNvSpPr txBox="1">
            <a:spLocks noChangeArrowheads="1"/>
          </p:cNvSpPr>
          <p:nvPr/>
        </p:nvSpPr>
        <p:spPr bwMode="auto">
          <a:xfrm>
            <a:off x="3648075" y="4221163"/>
            <a:ext cx="719138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 dirty="0">
                <a:solidFill>
                  <a:schemeClr val="bg2"/>
                </a:solidFill>
              </a:rPr>
              <a:t>郡</a:t>
            </a:r>
          </a:p>
        </p:txBody>
      </p:sp>
      <p:sp>
        <p:nvSpPr>
          <p:cNvPr id="39958" name="直接连接符 39957"/>
          <p:cNvSpPr/>
          <p:nvPr/>
        </p:nvSpPr>
        <p:spPr>
          <a:xfrm>
            <a:off x="4008438" y="5013325"/>
            <a:ext cx="0" cy="215900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9" name="文本框 39958"/>
          <p:cNvSpPr txBox="1">
            <a:spLocks noChangeArrowheads="1"/>
          </p:cNvSpPr>
          <p:nvPr/>
        </p:nvSpPr>
        <p:spPr bwMode="auto">
          <a:xfrm>
            <a:off x="3719513" y="5300663"/>
            <a:ext cx="647700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chemeClr val="bg2"/>
                </a:solidFill>
              </a:rPr>
              <a:t>县</a:t>
            </a:r>
          </a:p>
        </p:txBody>
      </p:sp>
      <p:sp>
        <p:nvSpPr>
          <p:cNvPr id="39960" name="右大括号 39959"/>
          <p:cNvSpPr/>
          <p:nvPr/>
        </p:nvSpPr>
        <p:spPr bwMode="auto">
          <a:xfrm>
            <a:off x="4727575" y="4365625"/>
            <a:ext cx="144463" cy="1584325"/>
          </a:xfrm>
          <a:prstGeom prst="rightBrace">
            <a:avLst>
              <a:gd name="adj1" fmla="val 91392"/>
              <a:gd name="adj2" fmla="val 50000"/>
            </a:avLst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39961" name="椭圆 39960"/>
          <p:cNvSpPr>
            <a:spLocks noChangeArrowheads="1"/>
          </p:cNvSpPr>
          <p:nvPr/>
        </p:nvSpPr>
        <p:spPr bwMode="auto">
          <a:xfrm>
            <a:off x="6816725" y="4652963"/>
            <a:ext cx="26638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chemeClr val="bg2"/>
                </a:solidFill>
                <a:latin typeface="Times New Roman" panose="02020603050405020304" charset="0"/>
              </a:rPr>
              <a:t>地方政府</a:t>
            </a:r>
          </a:p>
        </p:txBody>
      </p:sp>
      <p:sp>
        <p:nvSpPr>
          <p:cNvPr id="39962" name="文本框 39961"/>
          <p:cNvSpPr txBox="1">
            <a:spLocks noChangeArrowheads="1"/>
          </p:cNvSpPr>
          <p:nvPr/>
        </p:nvSpPr>
        <p:spPr bwMode="auto">
          <a:xfrm>
            <a:off x="5087938" y="4724400"/>
            <a:ext cx="1728787" cy="7016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 dirty="0">
                <a:solidFill>
                  <a:srgbClr val="C00000"/>
                </a:solidFill>
              </a:rPr>
              <a:t>郡县制</a:t>
            </a:r>
          </a:p>
        </p:txBody>
      </p:sp>
      <p:sp>
        <p:nvSpPr>
          <p:cNvPr id="39963" name="上箭头 39962"/>
          <p:cNvSpPr>
            <a:spLocks noChangeArrowheads="1"/>
          </p:cNvSpPr>
          <p:nvPr/>
        </p:nvSpPr>
        <p:spPr bwMode="auto">
          <a:xfrm>
            <a:off x="8112125" y="3843338"/>
            <a:ext cx="215900" cy="79216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39964" name="上箭头 39963"/>
          <p:cNvSpPr>
            <a:spLocks noChangeArrowheads="1"/>
          </p:cNvSpPr>
          <p:nvPr/>
        </p:nvSpPr>
        <p:spPr bwMode="auto">
          <a:xfrm>
            <a:off x="8040688" y="1989138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39965" name="文本框 39964"/>
          <p:cNvSpPr txBox="1">
            <a:spLocks noChangeArrowheads="1"/>
          </p:cNvSpPr>
          <p:nvPr/>
        </p:nvSpPr>
        <p:spPr bwMode="auto">
          <a:xfrm>
            <a:off x="9626600" y="981075"/>
            <a:ext cx="792163" cy="316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  <a:ea typeface="黑体" panose="02010609060101010101" charset="-122"/>
              </a:rPr>
              <a:t>君主专制</a:t>
            </a:r>
          </a:p>
        </p:txBody>
      </p:sp>
      <p:sp>
        <p:nvSpPr>
          <p:cNvPr id="39966" name="文本框 39965"/>
          <p:cNvSpPr txBox="1">
            <a:spLocks noChangeArrowheads="1"/>
          </p:cNvSpPr>
          <p:nvPr/>
        </p:nvSpPr>
        <p:spPr bwMode="auto">
          <a:xfrm>
            <a:off x="9551988" y="3284538"/>
            <a:ext cx="854075" cy="302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66"/>
                </a:solidFill>
                <a:ea typeface="黑体" panose="02010609060101010101" charset="-122"/>
              </a:rPr>
              <a:t>中央集权</a:t>
            </a:r>
          </a:p>
        </p:txBody>
      </p:sp>
      <p:sp>
        <p:nvSpPr>
          <p:cNvPr id="39967" name="直接连接符 39966"/>
          <p:cNvSpPr>
            <a:spLocks noChangeShapeType="1"/>
          </p:cNvSpPr>
          <p:nvPr/>
        </p:nvSpPr>
        <p:spPr bwMode="auto">
          <a:xfrm>
            <a:off x="9409113" y="3141663"/>
            <a:ext cx="10080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1137" name="Object 1" descr="image39"/>
          <p:cNvGraphicFramePr>
            <a:graphicFrameLocks/>
          </p:cNvGraphicFramePr>
          <p:nvPr/>
        </p:nvGraphicFramePr>
        <p:xfrm>
          <a:off x="1096963" y="5013325"/>
          <a:ext cx="1333500" cy="1905000"/>
        </p:xfrm>
        <a:graphic>
          <a:graphicData uri="http://schemas.openxmlformats.org/presentationml/2006/ole">
            <p:oleObj spid="_x0000_s1027" r:id="rId3" imgW="68046600" imgH="68580000" progId="">
              <p:embed/>
            </p:oleObj>
          </a:graphicData>
        </a:graphic>
      </p:graphicFrame>
      <p:sp>
        <p:nvSpPr>
          <p:cNvPr id="39969" name="直接连接符 39968"/>
          <p:cNvSpPr/>
          <p:nvPr/>
        </p:nvSpPr>
        <p:spPr>
          <a:xfrm>
            <a:off x="2495550" y="3644900"/>
            <a:ext cx="3311525" cy="0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FigureOut">
              <a:rPr lang="zh-CN" altLang="en-US" dirty="0"/>
              <a:pPr>
                <a:defRPr/>
              </a:pPr>
              <a:t>2017/9/27</a:t>
            </a:fld>
            <a:endParaRPr lang="zh-CN" altLang="en-US" dirty="0"/>
          </a:p>
        </p:txBody>
      </p:sp>
      <p:pic>
        <p:nvPicPr>
          <p:cNvPr id="91166" name="图片 2" descr="3408742_172629094062_2_副本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4850" y="4965700"/>
            <a:ext cx="992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5" grpId="0" bldLvl="0" animBg="1"/>
      <p:bldP spid="39946" grpId="0" bldLvl="0" animBg="1"/>
      <p:bldP spid="39947" grpId="0" bldLvl="0" animBg="1"/>
      <p:bldP spid="39951" grpId="0" bldLvl="0" animBg="1"/>
      <p:bldP spid="39952" grpId="0" bldLvl="0" animBg="1"/>
      <p:bldP spid="39953" grpId="0" bldLvl="0" animBg="1"/>
      <p:bldP spid="39954" grpId="0" bldLvl="0" animBg="1"/>
      <p:bldP spid="39955" grpId="0" bldLvl="0" animBg="1"/>
      <p:bldP spid="39957" grpId="0" bldLvl="0" animBg="1"/>
      <p:bldP spid="39959" grpId="0" bldLvl="0" animBg="1"/>
      <p:bldP spid="39961" grpId="0" bldLvl="0" animBg="1"/>
      <p:bldP spid="39962" grpId="0" bldLvl="0" animBg="1"/>
      <p:bldP spid="39965" grpId="0"/>
      <p:bldP spid="39966" grpId="0"/>
      <p:bldP spid="3996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 cmpd="sng">
          <a:solidFill>
            <a:srgbClr val="C00000"/>
          </a:solidFill>
          <a:round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841</Words>
  <PresentationFormat>自定义</PresentationFormat>
  <Paragraphs>145</Paragraphs>
  <Slides>20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Default Design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2016-12-15T08:10:00Z</dcterms:created>
  <dcterms:modified xsi:type="dcterms:W3CDTF">2017-09-27T13:04:17Z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